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6"/>
  </p:notesMasterIdLst>
  <p:handoutMasterIdLst>
    <p:handoutMasterId r:id="rId47"/>
  </p:handoutMasterIdLst>
  <p:sldIdLst>
    <p:sldId id="311" r:id="rId2"/>
    <p:sldId id="259" r:id="rId3"/>
    <p:sldId id="322" r:id="rId4"/>
    <p:sldId id="260" r:id="rId5"/>
    <p:sldId id="262" r:id="rId6"/>
    <p:sldId id="263" r:id="rId7"/>
    <p:sldId id="261" r:id="rId8"/>
    <p:sldId id="284" r:id="rId9"/>
    <p:sldId id="285" r:id="rId10"/>
    <p:sldId id="264" r:id="rId11"/>
    <p:sldId id="287" r:id="rId12"/>
    <p:sldId id="288" r:id="rId13"/>
    <p:sldId id="286" r:id="rId14"/>
    <p:sldId id="289" r:id="rId15"/>
    <p:sldId id="267" r:id="rId16"/>
    <p:sldId id="290" r:id="rId17"/>
    <p:sldId id="291" r:id="rId18"/>
    <p:sldId id="271" r:id="rId19"/>
    <p:sldId id="269" r:id="rId20"/>
    <p:sldId id="272" r:id="rId21"/>
    <p:sldId id="273" r:id="rId22"/>
    <p:sldId id="293" r:id="rId23"/>
    <p:sldId id="292" r:id="rId24"/>
    <p:sldId id="274" r:id="rId25"/>
    <p:sldId id="275" r:id="rId26"/>
    <p:sldId id="302" r:id="rId27"/>
    <p:sldId id="303" r:id="rId28"/>
    <p:sldId id="270" r:id="rId29"/>
    <p:sldId id="304" r:id="rId30"/>
    <p:sldId id="305" r:id="rId31"/>
    <p:sldId id="306" r:id="rId32"/>
    <p:sldId id="280" r:id="rId33"/>
    <p:sldId id="295" r:id="rId34"/>
    <p:sldId id="281" r:id="rId35"/>
    <p:sldId id="283" r:id="rId36"/>
    <p:sldId id="312" r:id="rId37"/>
    <p:sldId id="313" r:id="rId38"/>
    <p:sldId id="314" r:id="rId39"/>
    <p:sldId id="316" r:id="rId40"/>
    <p:sldId id="317" r:id="rId41"/>
    <p:sldId id="318" r:id="rId42"/>
    <p:sldId id="319" r:id="rId43"/>
    <p:sldId id="320" r:id="rId44"/>
    <p:sldId id="321" r:id="rId45"/>
  </p:sldIdLst>
  <p:sldSz cx="9144000" cy="6858000" type="screen4x3"/>
  <p:notesSz cx="7315200" cy="96012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49" autoAdjust="0"/>
  </p:normalViewPr>
  <p:slideViewPr>
    <p:cSldViewPr>
      <p:cViewPr>
        <p:scale>
          <a:sx n="86" d="100"/>
          <a:sy n="86" d="100"/>
        </p:scale>
        <p:origin x="99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7/30/2019</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7/30/2019</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gov/isdh/files/BBP_American_Red_Cross_Fact_Sheet_xps(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051#1910.1030(d)(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labor.com/osha/etta/indguide/ig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DE60D6F-6BBF-4F88-83F7-2128FD56D0FA}" type="slidenum">
              <a:rPr lang="en-US" altLang="en-US" sz="1200" smtClean="0"/>
              <a:pPr/>
              <a:t>1</a:t>
            </a:fld>
            <a:endParaRPr lang="en-US" altLang="en-US" sz="1200" smtClean="0"/>
          </a:p>
        </p:txBody>
      </p:sp>
      <p:sp>
        <p:nvSpPr>
          <p:cNvPr id="18435"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defRPr sz="2400">
                <a:solidFill>
                  <a:schemeClr val="tx1"/>
                </a:solidFill>
                <a:latin typeface="Times New Roman" panose="02020603050405020304" pitchFamily="18" charset="0"/>
                <a:ea typeface="MS PGothic" panose="020B0600070205080204" pitchFamily="34" charset="-128"/>
              </a:defRPr>
            </a:lvl1pPr>
            <a:lvl2pPr marL="742950" indent="-285750" defTabSz="931863">
              <a:defRPr sz="2400">
                <a:solidFill>
                  <a:schemeClr val="tx1"/>
                </a:solidFill>
                <a:latin typeface="Times New Roman" panose="02020603050405020304" pitchFamily="18" charset="0"/>
                <a:ea typeface="MS PGothic" panose="020B0600070205080204" pitchFamily="34" charset="-128"/>
              </a:defRPr>
            </a:lvl2pPr>
            <a:lvl3pPr marL="1143000" indent="-228600" defTabSz="931863">
              <a:defRPr sz="2400">
                <a:solidFill>
                  <a:schemeClr val="tx1"/>
                </a:solidFill>
                <a:latin typeface="Times New Roman" panose="02020603050405020304" pitchFamily="18" charset="0"/>
                <a:ea typeface="MS PGothic" panose="020B0600070205080204" pitchFamily="34" charset="-128"/>
              </a:defRPr>
            </a:lvl3pPr>
            <a:lvl4pPr marL="1600200" indent="-228600" defTabSz="931863">
              <a:defRPr sz="2400">
                <a:solidFill>
                  <a:schemeClr val="tx1"/>
                </a:solidFill>
                <a:latin typeface="Times New Roman" panose="02020603050405020304" pitchFamily="18" charset="0"/>
                <a:ea typeface="MS PGothic" panose="020B0600070205080204" pitchFamily="34" charset="-128"/>
              </a:defRPr>
            </a:lvl4pPr>
            <a:lvl5pPr marL="2057400" indent="-228600" defTabSz="931863">
              <a:defRPr sz="24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316D06EF-FE67-4678-9FB9-827A772A90DA}"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18436" name="Rectangle 2"/>
          <p:cNvSpPr>
            <a:spLocks noGrp="1" noRot="1" noChangeAspect="1" noChangeArrowheads="1" noTextEdit="1"/>
          </p:cNvSpPr>
          <p:nvPr>
            <p:ph type="sldImg"/>
          </p:nvPr>
        </p:nvSpPr>
        <p:spPr>
          <a:xfrm>
            <a:off x="1905000" y="484188"/>
            <a:ext cx="3940175" cy="2954337"/>
          </a:xfrm>
          <a:ln/>
        </p:spPr>
      </p:sp>
      <p:sp>
        <p:nvSpPr>
          <p:cNvPr id="18437" name="Rectangle 3"/>
          <p:cNvSpPr>
            <a:spLocks noGrp="1" noChangeArrowheads="1"/>
          </p:cNvSpPr>
          <p:nvPr>
            <p:ph type="body" idx="1"/>
          </p:nvPr>
        </p:nvSpPr>
        <p:spPr>
          <a:xfrm>
            <a:off x="685800" y="4344988"/>
            <a:ext cx="5486400" cy="411321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72" tIns="46586" rIns="93172" bIns="46586"/>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91973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 – human blood, human blood components, and products made from human blood</a:t>
            </a:r>
          </a:p>
          <a:p>
            <a:pPr marL="0" indent="0">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indent="-228600">
              <a:buAutoNum type="arabicPeriod" startAt="2"/>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Other potentially infectious materials (OPIM)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29 CFR1910.1030(b)</a:t>
            </a:r>
          </a:p>
          <a:p>
            <a:pPr marL="0" indent="0">
              <a:buNone/>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Human body fluids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Semen                                     vii.  Peritoneal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fluid</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ii.   Vaginal secretions                   viii.</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Amniotic fluid</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iii.  Cerebrospinal fluid                  ix.   Saliva</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iv.  Synovial fluid                           x.    Any body fluid visibly contaminated with blood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v.  Pleural fluid                               xi.</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All body fluids which are difficult/impossible to differentiate between fluids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vi.  Pericardial fluid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  Any unfixed tissue or organ (other than intact skin) from a human (living or dead)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HIV-containing cell or tissue cultures, organ cultures, and HIV- or HBV-containing culture medium or other solutions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 organs, or other tissues from experimental animals infected with HIV or HBV</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171918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American Red Cross (2001)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http://www.in.gov/isdh/files/BBP_American_Red_Cross_Fact_Sheet_xps(1).pdf</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Spread of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 primarily through: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Direct contact – infected blood or body fluid (mucous) from one person is transferred directly to another person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Indirect contact – a person touches and object that contains the blood/body fluid of an infected person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Respiratory transmission – person inhales respiratory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droplets from an infected person (through cough or sneeze)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4. Vector-borne transmission – person’s skin is penetrated by a bite (or other means) from an organism carrying the disease (mosquitoes, ticks, etc.)</a:t>
            </a:r>
          </a:p>
          <a:p>
            <a:endParaRPr lang="en-US" dirty="0" smtClean="0"/>
          </a:p>
          <a:p>
            <a:pPr>
              <a:lnSpc>
                <a:spcPct val="88000"/>
              </a:lnSpc>
              <a:spcBef>
                <a:spcPct val="0"/>
              </a:spcBef>
            </a:pPr>
            <a:r>
              <a:rPr lang="en-US" altLang="en-US" sz="1200" dirty="0" smtClean="0"/>
              <a:t>Examples of</a:t>
            </a:r>
            <a:r>
              <a:rPr lang="en-US" altLang="en-US" sz="1200" baseline="0" dirty="0" smtClean="0"/>
              <a:t> Modes of Transmission:</a:t>
            </a:r>
          </a:p>
          <a:p>
            <a:pPr marL="171450" indent="-171450">
              <a:lnSpc>
                <a:spcPct val="88000"/>
              </a:lnSpc>
              <a:spcBef>
                <a:spcPct val="0"/>
              </a:spcBef>
              <a:buFont typeface="Arial" panose="020B0604020202020204" pitchFamily="34" charset="0"/>
              <a:buChar char="•"/>
            </a:pPr>
            <a:r>
              <a:rPr lang="en-US" altLang="en-US" sz="1200" dirty="0" smtClean="0"/>
              <a:t>Contact with another person’s blood or bodily fluid that may contain blood</a:t>
            </a:r>
          </a:p>
          <a:p>
            <a:pPr marL="171450" indent="-171450">
              <a:spcBef>
                <a:spcPct val="0"/>
              </a:spcBef>
              <a:buFont typeface="Arial" panose="020B0604020202020204" pitchFamily="34" charset="0"/>
              <a:buChar char="•"/>
            </a:pPr>
            <a:r>
              <a:rPr lang="en-US" altLang="en-US" sz="1200" dirty="0" smtClean="0"/>
              <a:t>Accidental injury by contaminated sharps/needles </a:t>
            </a:r>
          </a:p>
          <a:p>
            <a:pPr marL="171450" indent="-171450">
              <a:spcBef>
                <a:spcPct val="0"/>
              </a:spcBef>
              <a:buFont typeface="Arial" panose="020B0604020202020204" pitchFamily="34" charset="0"/>
              <a:buChar char="•"/>
            </a:pPr>
            <a:r>
              <a:rPr lang="en-US" altLang="en-US" sz="1200" dirty="0" smtClean="0"/>
              <a:t>Contact with open cuts, nicks and abrasions</a:t>
            </a:r>
          </a:p>
          <a:p>
            <a:pPr marL="171450" indent="-171450">
              <a:spcBef>
                <a:spcPct val="0"/>
              </a:spcBef>
              <a:buFont typeface="Arial" panose="020B0604020202020204" pitchFamily="34" charset="0"/>
              <a:buChar char="•"/>
            </a:pPr>
            <a:r>
              <a:rPr lang="en-US" altLang="en-US" sz="1200" dirty="0" smtClean="0"/>
              <a:t>Contact with mucous membranes in eyes, mouth, nose and ears</a:t>
            </a:r>
          </a:p>
          <a:p>
            <a:pPr marL="171450" indent="-171450">
              <a:spcBef>
                <a:spcPct val="0"/>
              </a:spcBef>
              <a:buFont typeface="Arial" panose="020B0604020202020204" pitchFamily="34" charset="0"/>
              <a:buChar char="•"/>
            </a:pPr>
            <a:r>
              <a:rPr lang="en-US" altLang="en-US" sz="1200" dirty="0" smtClean="0"/>
              <a:t>Industrial accident </a:t>
            </a:r>
          </a:p>
          <a:p>
            <a:pPr marL="171450" indent="-171450">
              <a:spcBef>
                <a:spcPct val="0"/>
              </a:spcBef>
              <a:buFont typeface="Arial" panose="020B0604020202020204" pitchFamily="34" charset="0"/>
              <a:buChar char="•"/>
            </a:pPr>
            <a:r>
              <a:rPr lang="en-US" altLang="en-US" sz="1200" dirty="0" smtClean="0"/>
              <a:t>Administering first aid </a:t>
            </a:r>
          </a:p>
          <a:p>
            <a:pPr marL="171450" indent="-171450">
              <a:spcBef>
                <a:spcPct val="0"/>
              </a:spcBef>
              <a:buFont typeface="Arial" panose="020B0604020202020204" pitchFamily="34" charset="0"/>
              <a:buChar char="•"/>
            </a:pPr>
            <a:r>
              <a:rPr lang="en-US" altLang="en-US" sz="1200" dirty="0" smtClean="0"/>
              <a:t>Post-accident cleanup</a:t>
            </a:r>
          </a:p>
          <a:p>
            <a:pPr marL="171450" indent="-171450">
              <a:spcBef>
                <a:spcPct val="0"/>
              </a:spcBef>
              <a:buFont typeface="Arial" panose="020B0604020202020204" pitchFamily="34" charset="0"/>
              <a:buChar char="•"/>
            </a:pPr>
            <a:r>
              <a:rPr lang="en-US" altLang="en-US" sz="1200" dirty="0" smtClean="0"/>
              <a:t>Janitorial or maintenance 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87481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In most work situations, transmission is most likely to occur because of accidental puncture from contaminated needles, broken glass, or other sharps; contact between broken or damaged skin and infected body fluids; or contact between mucous membranes and infected body fluids. For example, if someone infected with HBV cut their finger on a piece of glass, and then you cut yourself on the now infected piece of glass, it is possible that you could contract the disease. Anytime there is blood-to-blood contact with infected blood or body fluids, there is a slight potential for transmission.</a:t>
            </a:r>
          </a:p>
          <a:p>
            <a:endParaRPr lang="en-US" dirty="0" smtClean="0"/>
          </a:p>
          <a:p>
            <a:r>
              <a:rPr lang="en-US" dirty="0" smtClean="0"/>
              <a:t>Unbroken skin forms an impervious barrier against </a:t>
            </a:r>
            <a:r>
              <a:rPr lang="en-US" dirty="0" err="1" smtClean="0"/>
              <a:t>bloodborne</a:t>
            </a:r>
            <a:r>
              <a:rPr lang="en-US" dirty="0" smtClean="0"/>
              <a:t> pathogens. However, infected blood can enter your system through:</a:t>
            </a:r>
          </a:p>
          <a:p>
            <a:pPr marL="628650" lvl="1" indent="-171450">
              <a:buFont typeface="Arial" panose="020B0604020202020204" pitchFamily="34" charset="0"/>
              <a:buChar char="•"/>
            </a:pPr>
            <a:r>
              <a:rPr lang="en-US" dirty="0" smtClean="0"/>
              <a:t>Open sores</a:t>
            </a:r>
          </a:p>
          <a:p>
            <a:pPr marL="628650" lvl="1" indent="-171450">
              <a:buFont typeface="Arial" panose="020B0604020202020204" pitchFamily="34" charset="0"/>
              <a:buChar char="•"/>
            </a:pPr>
            <a:r>
              <a:rPr lang="en-US" dirty="0" smtClean="0"/>
              <a:t>Cuts</a:t>
            </a:r>
          </a:p>
          <a:p>
            <a:pPr marL="628650" lvl="1" indent="-171450">
              <a:buFont typeface="Arial" panose="020B0604020202020204" pitchFamily="34" charset="0"/>
              <a:buChar char="•"/>
            </a:pPr>
            <a:r>
              <a:rPr lang="en-US" dirty="0" smtClean="0"/>
              <a:t>Abrasions</a:t>
            </a:r>
          </a:p>
          <a:p>
            <a:pPr marL="628650" lvl="1" indent="-171450">
              <a:buFont typeface="Arial" panose="020B0604020202020204" pitchFamily="34" charset="0"/>
              <a:buChar char="•"/>
            </a:pPr>
            <a:r>
              <a:rPr lang="en-US" dirty="0" smtClean="0"/>
              <a:t>Acne</a:t>
            </a:r>
          </a:p>
          <a:p>
            <a:pPr marL="628650" lvl="1" indent="-171450">
              <a:buFont typeface="Arial" panose="020B0604020202020204" pitchFamily="34" charset="0"/>
              <a:buChar char="•"/>
            </a:pPr>
            <a:r>
              <a:rPr lang="en-US" dirty="0" smtClean="0"/>
              <a:t>Any sort of damaged or broken skin such as sunburn or blisters</a:t>
            </a:r>
          </a:p>
          <a:p>
            <a:endParaRPr lang="en-US" dirty="0" smtClean="0"/>
          </a:p>
          <a:p>
            <a:r>
              <a:rPr lang="en-US" dirty="0" err="1" smtClean="0"/>
              <a:t>Bloodborne</a:t>
            </a:r>
            <a:r>
              <a:rPr lang="en-US" dirty="0" smtClean="0"/>
              <a:t> pathogens may also be transmitted through the mucous membranes of the eyes, nose and mouth.</a:t>
            </a:r>
          </a:p>
          <a:p>
            <a:endParaRPr lang="en-US" dirty="0" smtClean="0"/>
          </a:p>
          <a:p>
            <a:r>
              <a:rPr lang="en-US" dirty="0" smtClean="0"/>
              <a:t>For example, a splash of contaminated blood to your eye, nose, or mouth could result in transmission.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42506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OSHA </a:t>
            </a:r>
          </a:p>
          <a:p>
            <a:endParaRPr lang="en-US" baseline="0" dirty="0" smtClean="0"/>
          </a:p>
          <a:p>
            <a:pPr eaLnBrk="1" hangingPunct="1">
              <a:lnSpc>
                <a:spcPct val="90000"/>
              </a:lnSpc>
            </a:pPr>
            <a:r>
              <a:rPr lang="en-US" altLang="en-US" sz="1200" dirty="0" smtClean="0"/>
              <a:t>Examples:</a:t>
            </a:r>
          </a:p>
          <a:p>
            <a:pPr marL="171450" indent="-171450" eaLnBrk="1" hangingPunct="1">
              <a:lnSpc>
                <a:spcPct val="90000"/>
              </a:lnSpc>
              <a:buFont typeface="Arial" panose="020B0604020202020204" pitchFamily="34" charset="0"/>
              <a:buChar char="•"/>
            </a:pPr>
            <a:r>
              <a:rPr lang="en-US" altLang="en-US" sz="1200" dirty="0" smtClean="0"/>
              <a:t>Physicians, nurses and emergency room personnel</a:t>
            </a:r>
          </a:p>
          <a:p>
            <a:pPr marL="171450" indent="-171450" eaLnBrk="1" hangingPunct="1">
              <a:lnSpc>
                <a:spcPct val="90000"/>
              </a:lnSpc>
              <a:buFont typeface="Arial" panose="020B0604020202020204" pitchFamily="34" charset="0"/>
              <a:buChar char="•"/>
            </a:pPr>
            <a:r>
              <a:rPr lang="en-US" altLang="en-US" sz="1200" dirty="0" smtClean="0"/>
              <a:t>Orderlies, housekeeping personnel, and laundry workers</a:t>
            </a:r>
          </a:p>
          <a:p>
            <a:pPr marL="171450" indent="-171450" eaLnBrk="1" hangingPunct="1">
              <a:lnSpc>
                <a:spcPct val="90000"/>
              </a:lnSpc>
              <a:buFont typeface="Arial" panose="020B0604020202020204" pitchFamily="34" charset="0"/>
              <a:buChar char="•"/>
            </a:pPr>
            <a:r>
              <a:rPr lang="en-US" altLang="en-US" sz="1200" dirty="0" smtClean="0"/>
              <a:t>Dentists and other dental workers</a:t>
            </a:r>
          </a:p>
          <a:p>
            <a:pPr marL="171450" indent="-171450" eaLnBrk="1" hangingPunct="1">
              <a:lnSpc>
                <a:spcPct val="90000"/>
              </a:lnSpc>
              <a:buFont typeface="Arial" panose="020B0604020202020204" pitchFamily="34" charset="0"/>
              <a:buChar char="•"/>
            </a:pPr>
            <a:r>
              <a:rPr lang="en-US" altLang="en-US" sz="1200" dirty="0" smtClean="0"/>
              <a:t>Laboratory and blood bank technologists and technicians</a:t>
            </a:r>
          </a:p>
          <a:p>
            <a:pPr marL="171450" indent="-171450" eaLnBrk="1" hangingPunct="1">
              <a:lnSpc>
                <a:spcPct val="90000"/>
              </a:lnSpc>
              <a:buFont typeface="Arial" panose="020B0604020202020204" pitchFamily="34" charset="0"/>
              <a:buChar char="•"/>
            </a:pPr>
            <a:r>
              <a:rPr lang="en-US" altLang="en-US" sz="1200" dirty="0" smtClean="0"/>
              <a:t>Medical examiners</a:t>
            </a:r>
          </a:p>
          <a:p>
            <a:pPr marL="171450" indent="-171450" eaLnBrk="1" hangingPunct="1">
              <a:lnSpc>
                <a:spcPct val="90000"/>
              </a:lnSpc>
              <a:buFont typeface="Arial" panose="020B0604020202020204" pitchFamily="34" charset="0"/>
              <a:buChar char="•"/>
            </a:pPr>
            <a:r>
              <a:rPr lang="en-US" altLang="en-US" sz="1200" dirty="0" smtClean="0"/>
              <a:t>Morticians</a:t>
            </a:r>
          </a:p>
          <a:p>
            <a:pPr marL="171450" indent="-171450" eaLnBrk="1" hangingPunct="1">
              <a:lnSpc>
                <a:spcPct val="90000"/>
              </a:lnSpc>
              <a:buFont typeface="Arial" panose="020B0604020202020204" pitchFamily="34" charset="0"/>
              <a:buChar char="•"/>
            </a:pPr>
            <a:r>
              <a:rPr lang="en-US" altLang="en-US" sz="1200" dirty="0" smtClean="0"/>
              <a:t>Law enforcement personnel</a:t>
            </a:r>
          </a:p>
          <a:p>
            <a:pPr marL="171450" indent="-171450" eaLnBrk="1" hangingPunct="1">
              <a:lnSpc>
                <a:spcPct val="90000"/>
              </a:lnSpc>
              <a:buFont typeface="Arial" panose="020B0604020202020204" pitchFamily="34" charset="0"/>
              <a:buChar char="•"/>
            </a:pPr>
            <a:r>
              <a:rPr lang="en-US" altLang="en-US" sz="1200" dirty="0" smtClean="0"/>
              <a:t>Firefighters</a:t>
            </a:r>
          </a:p>
          <a:p>
            <a:pPr marL="171450" indent="-171450" eaLnBrk="1" hangingPunct="1">
              <a:lnSpc>
                <a:spcPct val="90000"/>
              </a:lnSpc>
              <a:buFont typeface="Arial" panose="020B0604020202020204" pitchFamily="34" charset="0"/>
              <a:buChar char="•"/>
            </a:pPr>
            <a:r>
              <a:rPr lang="en-US" altLang="en-US" sz="1200" dirty="0" smtClean="0"/>
              <a:t>Paramedics and emergency medical technicians</a:t>
            </a:r>
          </a:p>
          <a:p>
            <a:pPr marL="171450" indent="-171450" eaLnBrk="1" hangingPunct="1">
              <a:lnSpc>
                <a:spcPct val="90000"/>
              </a:lnSpc>
              <a:buFont typeface="Arial" panose="020B0604020202020204" pitchFamily="34" charset="0"/>
              <a:buChar char="•"/>
            </a:pPr>
            <a:r>
              <a:rPr lang="en-US" altLang="en-US" sz="1200" dirty="0" smtClean="0"/>
              <a:t>Anyone providing first-response medical care</a:t>
            </a:r>
          </a:p>
          <a:p>
            <a:pPr marL="171450" indent="-171450" eaLnBrk="1" hangingPunct="1">
              <a:lnSpc>
                <a:spcPct val="90000"/>
              </a:lnSpc>
              <a:buFont typeface="Arial" panose="020B0604020202020204" pitchFamily="34" charset="0"/>
              <a:buChar char="•"/>
            </a:pPr>
            <a:r>
              <a:rPr lang="en-US" altLang="en-US" sz="1200" dirty="0" smtClean="0"/>
              <a:t>Medical waste treatment employees</a:t>
            </a:r>
          </a:p>
          <a:p>
            <a:pPr marL="171450" indent="-171450" eaLnBrk="1" hangingPunct="1">
              <a:lnSpc>
                <a:spcPct val="90000"/>
              </a:lnSpc>
              <a:buFont typeface="Arial" panose="020B0604020202020204" pitchFamily="34" charset="0"/>
              <a:buChar char="•"/>
            </a:pPr>
            <a:r>
              <a:rPr lang="en-US" altLang="en-US" sz="1200" dirty="0" smtClean="0"/>
              <a:t>Home healthcare workers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256121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CDC (2008) </a:t>
            </a:r>
            <a:r>
              <a:rPr lang="en-US" i="1" baseline="0" dirty="0" smtClean="0"/>
              <a:t>Workbook for Designing, Implementing, and Evaluating a Sharps Injury Prevention Program</a:t>
            </a:r>
            <a:r>
              <a:rPr lang="en-US" baseline="0" dirty="0" smtClean="0"/>
              <a:t>. http://www.cdc.gov/sharpssafety/pdf/sharpsworkbook_2008.pdf </a:t>
            </a:r>
          </a:p>
          <a:p>
            <a:endParaRPr lang="en-US" baseline="0" dirty="0" smtClean="0"/>
          </a:p>
          <a:p>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“Who is at Risk of Injury?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Data from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(National Surveillance system for Healthcare workers) show that nurses sustain the highest number of percutaneous injuries. However, other patient-care providers (e.g., physicians, technicians), laboratory staff, and support personnel (e.g., housekeeping staff), are also at risk (Figure 1). Nurses are the predominant occupational group injured by needles and other sharps, in part because they are the largest segment of the workforce at most hospitals. When injury rates are calculated based on the number of employees or full-time equivalent (FTE) positions, some non-nursing occupations have a higher rate of injury (Table 2).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Where, When, and How Do Injuries Occur?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Although sharp devices can cause injuries anywhere within the healthcare environment,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data show that the majority (39%) of injuries occur on inpatient units, particularly medical floors and intensive care units, and in operating rooms (Figure 2). Injuries most often occur after use and before disposal of a sharp device (40%), during use of a sharp device on a patient (41%), and during or after disposal (15%) (CDC unpublished data). There are many possible mechanisms of injury during each of these periods as shown in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data on hollow-bore needle injuries.”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2590492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15</a:t>
            </a:fld>
            <a:endParaRPr lang="en-US" altLang="en-US" sz="1200" smtClean="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Establish an exposure control plan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Written plan to eliminate or minimize occupational exposures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Review and update the plan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At least annually</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Whenever new or modified tasks/procedures affect occupational exposure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New/revised employee positions with occupational  exposure</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742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16</a:t>
            </a:fld>
            <a:endParaRPr lang="en-US" altLang="en-US" sz="1200" smtClean="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Required elements [1910.1030(c)(1)(ii)]</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Exposure determination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Identify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j</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ob classifications with occupational exposure to blood or OPIMs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Review</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asks and procedures for occupational exposure potential;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re-evaluate when new processes or procedures are introduced.</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Schedule and method of implementation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Methods of compliance [29 CFR 1910.1030(d)]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HIV and HBV Research Laboratories and Production Facilities [29 CFR 1910.1030(e)]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Hepatitis V Vaccination and Post-Exposure Evaluation and Follow-up [29 CFR 1910.1030(f)]</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  Communication of Hazards to Employees [29 CFR 1910.1030(g)]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  Recordkeeping [29 CFR 1910.1030(h)]</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Procedure for evaluation of exposure incidents</a:t>
            </a:r>
          </a:p>
          <a:p>
            <a:pPr eaLnBrk="1" hangingPunct="1">
              <a:buFont typeface="Wingdings" panose="05000000000000000000" pitchFamily="2" charset="2"/>
              <a:buNone/>
            </a:pPr>
            <a:endParaRPr lang="en-US" altLang="en-US" sz="1200" dirty="0" smtClean="0"/>
          </a:p>
          <a:p>
            <a:pPr eaLnBrk="1" hangingPunct="1">
              <a:buFont typeface="Wingdings" panose="05000000000000000000" pitchFamily="2" charset="2"/>
              <a:buNone/>
            </a:pPr>
            <a:endParaRPr lang="en-US" altLang="en-US" sz="1200" dirty="0" smtClean="0"/>
          </a:p>
          <a:p>
            <a:pPr eaLnBrk="1" hangingPunct="1">
              <a:buFont typeface="Wingdings" panose="05000000000000000000" pitchFamily="2" charset="2"/>
              <a:buNone/>
            </a:pPr>
            <a:r>
              <a:rPr lang="en-US" altLang="en-US" sz="1200" dirty="0" smtClean="0"/>
              <a:t>The ECP must include:</a:t>
            </a:r>
          </a:p>
          <a:p>
            <a:pPr marL="171450" indent="-171450">
              <a:buFont typeface="Arial" panose="020B0604020202020204" pitchFamily="34" charset="0"/>
              <a:buChar char="•"/>
            </a:pPr>
            <a:r>
              <a:rPr lang="en-US" altLang="en-US" sz="1200" dirty="0" smtClean="0"/>
              <a:t>Potential exposure determination</a:t>
            </a:r>
          </a:p>
          <a:p>
            <a:pPr marL="171450" indent="-171450">
              <a:buFont typeface="Arial" panose="020B0604020202020204" pitchFamily="34" charset="0"/>
              <a:buChar char="•"/>
            </a:pPr>
            <a:r>
              <a:rPr lang="en-US" altLang="en-US" sz="1200" dirty="0" smtClean="0"/>
              <a:t>Safe work practices</a:t>
            </a:r>
          </a:p>
          <a:p>
            <a:pPr marL="171450" indent="-171450">
              <a:buFont typeface="Arial" panose="020B0604020202020204" pitchFamily="34" charset="0"/>
              <a:buChar char="•"/>
            </a:pPr>
            <a:r>
              <a:rPr lang="en-US" altLang="en-US" sz="1200" dirty="0" smtClean="0"/>
              <a:t>Changes in technology that reduce/eliminate exposure</a:t>
            </a:r>
          </a:p>
          <a:p>
            <a:pPr marL="171450" indent="-171450">
              <a:buFont typeface="Arial" panose="020B0604020202020204" pitchFamily="34" charset="0"/>
              <a:buChar char="•"/>
            </a:pPr>
            <a:r>
              <a:rPr lang="en-US" altLang="en-US" sz="1200" dirty="0" smtClean="0"/>
              <a:t>Decontaminating equipment</a:t>
            </a:r>
          </a:p>
          <a:p>
            <a:pPr marL="171450" indent="-171450">
              <a:buFont typeface="Arial" panose="020B0604020202020204" pitchFamily="34" charset="0"/>
              <a:buChar char="•"/>
            </a:pPr>
            <a:r>
              <a:rPr lang="en-US" altLang="en-US" sz="1200" dirty="0" smtClean="0"/>
              <a:t>Selecting and using PPE</a:t>
            </a:r>
          </a:p>
          <a:p>
            <a:pPr marL="171450" indent="-171450">
              <a:buFont typeface="Arial" panose="020B0604020202020204" pitchFamily="34" charset="0"/>
              <a:buChar char="•"/>
            </a:pPr>
            <a:r>
              <a:rPr lang="en-US" altLang="en-US" sz="1200" dirty="0" smtClean="0"/>
              <a:t>Handling biohazard waste</a:t>
            </a:r>
          </a:p>
          <a:p>
            <a:pPr marL="171450" indent="-171450">
              <a:buFont typeface="Arial" panose="020B0604020202020204" pitchFamily="34" charset="0"/>
              <a:buChar char="•"/>
            </a:pPr>
            <a:r>
              <a:rPr lang="en-US" altLang="en-US" sz="1200" dirty="0" smtClean="0"/>
              <a:t>Labels and signs </a:t>
            </a:r>
          </a:p>
          <a:p>
            <a:pPr marL="171450" indent="-171450">
              <a:buFont typeface="Arial" panose="020B0604020202020204" pitchFamily="34" charset="0"/>
              <a:buChar char="•"/>
            </a:pPr>
            <a:r>
              <a:rPr lang="en-US" altLang="en-US" sz="1200" dirty="0" smtClean="0"/>
              <a:t>Training requirements</a:t>
            </a:r>
          </a:p>
          <a:p>
            <a:pPr marL="171450" indent="-171450">
              <a:buFont typeface="Arial" panose="020B0604020202020204" pitchFamily="34" charset="0"/>
              <a:buChar char="•"/>
            </a:pPr>
            <a:r>
              <a:rPr lang="en-US" altLang="en-US" sz="1200" dirty="0" smtClean="0"/>
              <a:t>Recordkeeping requirements</a:t>
            </a:r>
          </a:p>
          <a:p>
            <a:pPr marL="171450" indent="-171450">
              <a:buFont typeface="Arial" panose="020B0604020202020204" pitchFamily="34" charset="0"/>
              <a:buChar char="•"/>
            </a:pPr>
            <a:r>
              <a:rPr lang="en-US" altLang="en-US" sz="1200" dirty="0" smtClean="0"/>
              <a:t>Annual review and update</a:t>
            </a:r>
            <a:endParaRPr lang="en-US" dirty="0">
              <a:latin typeface="Times New Roman" charset="0"/>
              <a:ea typeface="ＭＳ Ｐゴシック" charset="0"/>
            </a:endParaRPr>
          </a:p>
        </p:txBody>
      </p:sp>
    </p:spTree>
    <p:extLst>
      <p:ext uri="{BB962C8B-B14F-4D97-AF65-F5344CB8AC3E}">
        <p14:creationId xmlns:p14="http://schemas.microsoft.com/office/powerpoint/2010/main" val="253903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17</a:t>
            </a:fld>
            <a:endParaRPr lang="en-US" altLang="en-US" sz="1200" smtClean="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Wingdings" panose="05000000000000000000" pitchFamily="2" charset="2"/>
              <a:buNone/>
            </a:pPr>
            <a:r>
              <a:rPr lang="en-US" dirty="0" smtClean="0">
                <a:latin typeface="Times New Roman" charset="0"/>
                <a:ea typeface="ＭＳ Ｐゴシック" charset="0"/>
              </a:rPr>
              <a:t>An exposure control plan is designed to identify in writing, tasks and procedures, as well as job classifications where occupational exposure to blood or other potentially infectious materials occurs. This evaluation should be without regard to personal protective clothing and equipment. It must also set forth the schedule for implementing other provisions of OSHA’s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 standard and specify the procedure for evaluating circumstances surrounding exposure incidents. The plan must be accessible to employees and available to OSHA. Employers must review and update it at least annually and more often, if necessary, to accommodate workplace changes.</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An Exposure Control Plan is important because it helps you protect your workers from exposures to blood and OPIM. By protecting your workers, you also control exposure incident costs.</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An Exposure Control Plan is meant to be a "living" document, used as a source of information for answering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pathogen-related questions and to help ensure exposure control activities are in place. If exposures to blood and OPIM are reasonably anticipated, you are required by the Occupational Safety and Health Administration (OSHA)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Pathogens Standard to develop an Exposure Control Plan. </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Be sure your facility’s Exposure Control Plan meets OSHA’s criteria:</a:t>
            </a:r>
          </a:p>
          <a:p>
            <a:pPr marL="171450" indent="-171450" eaLnBrk="1" hangingPunct="1">
              <a:buFont typeface="Arial" panose="020B0604020202020204" pitchFamily="34" charset="0"/>
              <a:buChar char="•"/>
            </a:pPr>
            <a:r>
              <a:rPr lang="en-US" dirty="0" smtClean="0">
                <a:latin typeface="Times New Roman" charset="0"/>
                <a:ea typeface="ＭＳ Ｐゴシック" charset="0"/>
              </a:rPr>
              <a:t> It must be written specifically for your facility (be site specific)</a:t>
            </a:r>
          </a:p>
          <a:p>
            <a:pPr marL="171450" indent="-171450" eaLnBrk="1" hangingPunct="1">
              <a:buFont typeface="Arial" panose="020B0604020202020204" pitchFamily="34" charset="0"/>
              <a:buChar char="•"/>
            </a:pPr>
            <a:r>
              <a:rPr lang="en-US" dirty="0" smtClean="0">
                <a:latin typeface="Times New Roman" charset="0"/>
                <a:ea typeface="ＭＳ Ｐゴシック" charset="0"/>
              </a:rPr>
              <a:t> It must be reviewed and updated at least yearly (to reflect changes such as new worker</a:t>
            </a:r>
            <a:r>
              <a:rPr lang="en-US" baseline="0" dirty="0" smtClean="0">
                <a:latin typeface="Times New Roman" charset="0"/>
                <a:ea typeface="ＭＳ Ｐゴシック" charset="0"/>
              </a:rPr>
              <a:t> </a:t>
            </a:r>
            <a:r>
              <a:rPr lang="en-US" dirty="0" smtClean="0">
                <a:latin typeface="Times New Roman" charset="0"/>
                <a:ea typeface="ＭＳ Ｐゴシック" charset="0"/>
              </a:rPr>
              <a:t>positions or technology used to reduce exposures to blood or body fluids)</a:t>
            </a:r>
          </a:p>
          <a:p>
            <a:pPr marL="171450" indent="-171450" eaLnBrk="1" hangingPunct="1">
              <a:buFont typeface="Arial" panose="020B0604020202020204" pitchFamily="34" charset="0"/>
              <a:buChar char="•"/>
            </a:pPr>
            <a:r>
              <a:rPr lang="en-US" dirty="0" smtClean="0">
                <a:latin typeface="Times New Roman" charset="0"/>
                <a:ea typeface="ＭＳ Ｐゴシック" charset="0"/>
              </a:rPr>
              <a:t> It must be readily available to all workers</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You must regularly educate your workers on the uses of the Exposure Control Plan and where it's kept, so it is available when needed.</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endParaRPr lang="en-US" dirty="0">
              <a:latin typeface="Times New Roman" charset="0"/>
              <a:ea typeface="ＭＳ Ｐゴシック" charset="0"/>
            </a:endParaRPr>
          </a:p>
        </p:txBody>
      </p:sp>
    </p:spTree>
    <p:extLst>
      <p:ext uri="{BB962C8B-B14F-4D97-AF65-F5344CB8AC3E}">
        <p14:creationId xmlns:p14="http://schemas.microsoft.com/office/powerpoint/2010/main" val="428003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FontTx/>
              <a:buNone/>
            </a:pPr>
            <a:r>
              <a:rPr lang="en-US" dirty="0" err="1" smtClean="0"/>
              <a:t>Bloodborne</a:t>
            </a:r>
            <a:r>
              <a:rPr lang="en-US" dirty="0" smtClean="0"/>
              <a:t> Pathogen Standard </a:t>
            </a:r>
            <a:r>
              <a:rPr lang="en-US" dirty="0" smtClean="0">
                <a:hlinkClick r:id="rId3" tooltip="29 CFR 1910.1030(d)(1)"/>
              </a:rPr>
              <a:t>29 CFR 1910.1030(d)(1)</a:t>
            </a:r>
            <a:r>
              <a:rPr lang="en-US" dirty="0" smtClean="0"/>
              <a:t> requires:</a:t>
            </a:r>
          </a:p>
          <a:p>
            <a:pPr marL="171450" indent="-171450">
              <a:buFont typeface="Arial" panose="020B0604020202020204" pitchFamily="34" charset="0"/>
              <a:buChar char="•"/>
            </a:pPr>
            <a:r>
              <a:rPr lang="en-US" dirty="0" smtClean="0"/>
              <a:t>Employees to observe </a:t>
            </a:r>
            <a:r>
              <a:rPr lang="en-US" b="1" dirty="0" smtClean="0"/>
              <a:t>Universal Precautions </a:t>
            </a:r>
            <a:r>
              <a:rPr lang="en-US" dirty="0" smtClean="0"/>
              <a:t>to prevent contact with blood or other potentially infectious materials (OPIM).</a:t>
            </a:r>
          </a:p>
          <a:p>
            <a:pPr marL="171450" indent="-171450">
              <a:buFont typeface="Arial" panose="020B0604020202020204" pitchFamily="34" charset="0"/>
              <a:buChar char="•"/>
            </a:pPr>
            <a:r>
              <a:rPr lang="en-US" dirty="0" smtClean="0"/>
              <a:t>Under circumstances in which differentiation between body fluid types is difficult or impossible, all body fluids shall be considered potentially infectious materials.</a:t>
            </a:r>
          </a:p>
          <a:p>
            <a:pPr marL="171450" indent="-171450">
              <a:buFont typeface="Arial" panose="020B0604020202020204" pitchFamily="34" charset="0"/>
              <a:buChar char="•"/>
            </a:pPr>
            <a:r>
              <a:rPr lang="en-US" dirty="0" smtClean="0"/>
              <a:t>Treat all blood and other potentially infectious materials with appropriate precautions such as:</a:t>
            </a:r>
          </a:p>
          <a:p>
            <a:pPr marL="628650" lvl="1" indent="-171450">
              <a:buFont typeface="Courier New" panose="02070309020205020404" pitchFamily="49" charset="0"/>
              <a:buChar char="o"/>
            </a:pPr>
            <a:r>
              <a:rPr lang="en-US" dirty="0" smtClean="0"/>
              <a:t>Use gloves, masks, and gowns if blood or OPIM exposure is anticipated.</a:t>
            </a:r>
          </a:p>
          <a:p>
            <a:pPr marL="628650" lvl="1" indent="-171450">
              <a:buFont typeface="Courier New" panose="02070309020205020404" pitchFamily="49" charset="0"/>
              <a:buChar char="o"/>
            </a:pPr>
            <a:r>
              <a:rPr lang="en-US" dirty="0" smtClean="0"/>
              <a:t>Use engineering and work practice controls to limit exposure.</a:t>
            </a:r>
          </a:p>
          <a:p>
            <a:endParaRPr lang="en-US" dirty="0" smtClean="0"/>
          </a:p>
          <a:p>
            <a:r>
              <a:rPr lang="en-US" dirty="0" smtClean="0"/>
              <a:t> 1996, the term Universal Precautions was replaced with the term standard precautions.</a:t>
            </a:r>
          </a:p>
          <a:p>
            <a:endParaRPr lang="en-US" dirty="0" smtClean="0"/>
          </a:p>
          <a:p>
            <a:r>
              <a:rPr lang="en-US" dirty="0" smtClean="0"/>
              <a:t>What is the difference?</a:t>
            </a:r>
          </a:p>
          <a:p>
            <a:endParaRPr lang="en-US" dirty="0" smtClean="0"/>
          </a:p>
          <a:p>
            <a:r>
              <a:rPr lang="en-US" dirty="0" smtClean="0"/>
              <a:t>Universal Precautions: This is the practice of avoiding contact with bodily fluids, by means of the wearing of nonporous articles such as gloves, goggles, and face shields. The practice was introduced in 1985-88.</a:t>
            </a:r>
          </a:p>
          <a:p>
            <a:endParaRPr lang="en-US" dirty="0" smtClean="0"/>
          </a:p>
          <a:p>
            <a:r>
              <a:rPr lang="en-US" dirty="0" smtClean="0"/>
              <a:t>The Centers for Disease Control (CDC) defines Standard Precautions as “ A set of precautions designed to prevent transmission of HIV, Hepatitis B virus (HBV), and other </a:t>
            </a:r>
            <a:r>
              <a:rPr lang="en-US" dirty="0" err="1" smtClean="0"/>
              <a:t>bloodborne</a:t>
            </a:r>
            <a:r>
              <a:rPr lang="en-US" dirty="0" smtClean="0"/>
              <a:t> pathogens when providing first aid or health care. Under standard precautions, blood and certain body fluids of all patients are considered potentially infectious for HIV, HBV and other </a:t>
            </a:r>
            <a:r>
              <a:rPr lang="en-US" dirty="0" err="1" smtClean="0"/>
              <a:t>bloodborne</a:t>
            </a:r>
            <a:r>
              <a:rPr lang="en-US" dirty="0" smtClean="0"/>
              <a:t> pathogens.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594319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8A3C81D-25D1-49F5-88C1-277B69E7A985}" type="slidenum">
              <a:rPr lang="en-US" altLang="en-US" sz="1200" smtClean="0"/>
              <a:pPr/>
              <a:t>19</a:t>
            </a:fld>
            <a:endParaRPr lang="en-US" altLang="en-US" sz="1200" smtClean="0"/>
          </a:p>
        </p:txBody>
      </p:sp>
      <p:sp>
        <p:nvSpPr>
          <p:cNvPr id="34819" name="Rectangle 2"/>
          <p:cNvSpPr>
            <a:spLocks noGrp="1" noRot="1" noChangeAspect="1" noChangeArrowheads="1" noTextEdit="1"/>
          </p:cNvSpPr>
          <p:nvPr>
            <p:ph type="sldImg"/>
          </p:nvPr>
        </p:nvSpPr>
        <p:spPr>
          <a:xfrm>
            <a:off x="1905000" y="484188"/>
            <a:ext cx="3940175" cy="2954337"/>
          </a:xfrm>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 typeface="Arial" panose="020B0604020202020204" pitchFamily="34" charset="0"/>
              <a:buChar char="•"/>
              <a:defRPr/>
            </a:pPr>
            <a:r>
              <a:rPr lang="en-US" altLang="en-US" sz="1200" dirty="0" smtClean="0">
                <a:ea typeface="ＭＳ Ｐゴシック" charset="0"/>
              </a:rPr>
              <a:t>Evaluate available engineering controls (safer medical devices)</a:t>
            </a:r>
          </a:p>
          <a:p>
            <a:pPr marL="171450" indent="-171450">
              <a:buFont typeface="Arial" panose="020B0604020202020204" pitchFamily="34" charset="0"/>
              <a:buChar char="•"/>
              <a:defRPr/>
            </a:pPr>
            <a:r>
              <a:rPr lang="en-US" altLang="en-US" sz="1200" dirty="0" smtClean="0">
                <a:ea typeface="ＭＳ Ｐゴシック" charset="0"/>
              </a:rPr>
              <a:t>Review new devices and technologies annually </a:t>
            </a:r>
          </a:p>
          <a:p>
            <a:pPr marL="171450" indent="-171450">
              <a:buFont typeface="Arial" panose="020B0604020202020204" pitchFamily="34" charset="0"/>
              <a:buChar char="•"/>
              <a:defRPr/>
            </a:pPr>
            <a:r>
              <a:rPr lang="en-US" altLang="en-US" sz="1200" dirty="0" smtClean="0">
                <a:ea typeface="ＭＳ Ｐゴシック" charset="0"/>
              </a:rPr>
              <a:t>Implement appropriate engineering controls/devices, i</a:t>
            </a:r>
            <a:r>
              <a:rPr lang="en-US" altLang="en-US" sz="1200" kern="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mplement new device use, as appropriate and available</a:t>
            </a:r>
            <a:endParaRPr lang="en-US" altLang="en-US" sz="1200" dirty="0" smtClean="0">
              <a:ea typeface="ＭＳ Ｐゴシック" charset="0"/>
            </a:endParaRPr>
          </a:p>
          <a:p>
            <a:pPr marL="171450" indent="-171450">
              <a:buFont typeface="Arial" panose="020B0604020202020204" pitchFamily="34" charset="0"/>
              <a:buChar char="•"/>
              <a:defRPr/>
            </a:pPr>
            <a:r>
              <a:rPr lang="en-US" altLang="en-US" sz="1200" dirty="0" smtClean="0">
                <a:ea typeface="ＭＳ Ｐゴシック" charset="0"/>
              </a:rPr>
              <a:t>Train employees on safe use and disposal</a:t>
            </a:r>
          </a:p>
          <a:p>
            <a:pPr marL="171450" indent="-171450">
              <a:buFont typeface="Arial" panose="020B0604020202020204" pitchFamily="34" charset="0"/>
              <a:buChar char="•"/>
              <a:defRPr/>
            </a:pPr>
            <a:r>
              <a:rPr lang="en-US" altLang="en-US" sz="1200" dirty="0" smtClean="0">
                <a:ea typeface="ＭＳ Ｐゴシック" charset="0"/>
              </a:rPr>
              <a:t>Document evaluation and implementation in ECP</a:t>
            </a:r>
          </a:p>
          <a:p>
            <a:pPr marL="171450" indent="-171450">
              <a:buFont typeface="Arial" panose="020B0604020202020204" pitchFamily="34" charset="0"/>
              <a:buChar char="•"/>
              <a:defRPr/>
            </a:pPr>
            <a:r>
              <a:rPr lang="en-US" altLang="en-US" sz="1200" dirty="0" smtClean="0">
                <a:ea typeface="ＭＳ Ｐゴシック" charset="0"/>
              </a:rPr>
              <a:t>Review</a:t>
            </a:r>
            <a:r>
              <a:rPr lang="en-US" altLang="en-US" dirty="0" smtClean="0">
                <a:ea typeface="ＭＳ Ｐゴシック" charset="0"/>
              </a:rPr>
              <a:t>, update ECP at least annually</a:t>
            </a:r>
          </a:p>
          <a:p>
            <a:pPr>
              <a:defRPr/>
            </a:pPr>
            <a:endParaRPr lang="en-US" dirty="0" smtClean="0">
              <a:latin typeface="Times New Roman" charset="0"/>
              <a:ea typeface="ＭＳ Ｐゴシック" charset="0"/>
            </a:endParaRPr>
          </a:p>
          <a:p>
            <a:pPr>
              <a:defRPr/>
            </a:pPr>
            <a:r>
              <a:rPr lang="en-US" dirty="0" smtClean="0"/>
              <a:t>“Studies show that as many as one-third of all sharps injuries occur during disposal. Nurses are particularly at risk, as they sustain the most </a:t>
            </a:r>
            <a:r>
              <a:rPr lang="en-US" dirty="0" err="1" smtClean="0"/>
              <a:t>needlestick</a:t>
            </a:r>
            <a:r>
              <a:rPr lang="en-US" dirty="0" smtClean="0"/>
              <a:t> injuries. The Centers for Disease Control and Prevention (CDC) estimates that 62 to 88 percent of sharps injuries can be prevented simply by using safer medical devices” (OSHA </a:t>
            </a:r>
            <a:r>
              <a:rPr lang="en-US" dirty="0" err="1" smtClean="0"/>
              <a:t>n.d.</a:t>
            </a:r>
            <a:r>
              <a:rPr lang="en-US" dirty="0" smtClean="0"/>
              <a:t>)</a:t>
            </a:r>
          </a:p>
          <a:p>
            <a:pPr>
              <a:defRPr/>
            </a:pPr>
            <a:endParaRPr lang="en-US" dirty="0" smtClean="0">
              <a:latin typeface="Times New Roman" charset="0"/>
              <a:ea typeface="ＭＳ Ｐゴシック" charset="0"/>
            </a:endParaRPr>
          </a:p>
          <a:p>
            <a:r>
              <a:rPr lang="en-US" dirty="0" smtClean="0"/>
              <a:t>OSHA</a:t>
            </a:r>
            <a:r>
              <a:rPr lang="en-US" baseline="0" dirty="0" smtClean="0"/>
              <a:t> (2002) https://www.osha.gov/SLTC/etools/hospital/hazards/infection/infection.html</a:t>
            </a:r>
          </a:p>
          <a:p>
            <a:endParaRPr lang="en-US" baseline="0" dirty="0" smtClean="0"/>
          </a:p>
          <a:p>
            <a:pPr lvl="0"/>
            <a:r>
              <a:rPr lang="en-US" dirty="0" smtClean="0"/>
              <a:t>Use appropriate hand washing.  “According to the CDC appropriate hand washing results in a reduced incidence of both nosocomial and community infections. Guidelines from national and international infection prevention and control organizations have repeatedly acknowledged that </a:t>
            </a:r>
            <a:r>
              <a:rPr lang="en-US" b="1" dirty="0" smtClean="0"/>
              <a:t>hand washing is the single most important procedure for preventing infections</a:t>
            </a:r>
            <a:r>
              <a:rPr lang="en-US" dirty="0" smtClean="0"/>
              <a:t>. Despite this, compliance with hand washing by health care providers is poor.</a:t>
            </a:r>
            <a:br>
              <a:rPr lang="en-US" dirty="0" smtClean="0"/>
            </a:br>
            <a:r>
              <a:rPr lang="en-US" dirty="0" smtClean="0"/>
              <a:t>Hand washing with plain soap (detergents) is effective in removing most transient microbial flora. </a:t>
            </a:r>
            <a:r>
              <a:rPr lang="en-US" b="1" dirty="0" smtClean="0"/>
              <a:t>The components of good hand washing include using an adequate amount of soap, rubbing the hands together to create some friction, and rinsing under running water</a:t>
            </a:r>
            <a:r>
              <a:rPr lang="en-US" dirty="0" smtClean="0"/>
              <a:t>. The mechanical action of washing and drying removes most of the transient bacteria present.</a:t>
            </a:r>
            <a:br>
              <a:rPr lang="en-US" dirty="0" smtClean="0"/>
            </a:br>
            <a:r>
              <a:rPr lang="en-US" dirty="0" smtClean="0"/>
              <a:t>Washing hands as promptly and thoroughly as possible between patient contacts and after contact with blood, body fluids, secretions, excretions, and equipment or articles contaminated by them is an important component of infection control and isolation precautions.” </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306830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2155169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863E58-3732-4D53-B6BF-502E0D1F82FA}" type="slidenum">
              <a:rPr lang="en-US" altLang="en-US" sz="1200" smtClean="0"/>
              <a:pPr/>
              <a:t>20</a:t>
            </a:fld>
            <a:endParaRPr lang="en-US" altLang="en-US" sz="1200" smtClean="0"/>
          </a:p>
        </p:txBody>
      </p:sp>
      <p:sp>
        <p:nvSpPr>
          <p:cNvPr id="3891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8916"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lstStyle/>
          <a:p>
            <a:r>
              <a:rPr lang="en-US" dirty="0" smtClean="0"/>
              <a:t>Source: OSHA</a:t>
            </a:r>
            <a:r>
              <a:rPr lang="en-US" baseline="0" dirty="0" smtClean="0"/>
              <a:t> hospital e-tool    https://www.osha.gov/SLTC/etools/hospital/hazards/ppe/ppe.html</a:t>
            </a:r>
            <a:endParaRPr lang="en-US" dirty="0" smtClean="0"/>
          </a:p>
          <a:p>
            <a:endParaRPr lang="en-US" dirty="0" smtClean="0"/>
          </a:p>
          <a:p>
            <a:r>
              <a:rPr lang="en-US" dirty="0" smtClean="0"/>
              <a:t>Some general PPE Guidelines include, but not limited to:</a:t>
            </a:r>
          </a:p>
          <a:p>
            <a:pPr marL="171450" indent="-171450">
              <a:buFont typeface="Arial" panose="020B0604020202020204" pitchFamily="34" charset="0"/>
              <a:buChar char="•"/>
            </a:pPr>
            <a:r>
              <a:rPr lang="en-US" dirty="0" smtClean="0"/>
              <a:t>Wear gloves, when handling chemicals and/or body fluids.</a:t>
            </a:r>
          </a:p>
          <a:p>
            <a:pPr marL="171450" indent="-171450">
              <a:buFont typeface="Arial" panose="020B0604020202020204" pitchFamily="34" charset="0"/>
              <a:buChar char="•"/>
            </a:pPr>
            <a:r>
              <a:rPr lang="en-US" dirty="0" smtClean="0"/>
              <a:t>Wear safety shoes/boots/covers if hazardous substance is likely to splash.</a:t>
            </a:r>
            <a:r>
              <a:rPr lang="en-US" baseline="0" dirty="0" smtClean="0"/>
              <a:t> </a:t>
            </a:r>
          </a:p>
          <a:p>
            <a:pPr marL="171450" indent="-171450">
              <a:buFont typeface="Arial" panose="020B0604020202020204" pitchFamily="34" charset="0"/>
              <a:buChar char="•"/>
            </a:pPr>
            <a:r>
              <a:rPr lang="en-US" dirty="0" smtClean="0"/>
              <a:t>Wear an apron/gown/coveralls- if hazardous substance is likely to splash.</a:t>
            </a:r>
          </a:p>
          <a:p>
            <a:pPr marL="171450" indent="-171450">
              <a:buFont typeface="Arial" panose="020B0604020202020204" pitchFamily="34" charset="0"/>
              <a:buChar char="•"/>
            </a:pPr>
            <a:r>
              <a:rPr lang="en-US" dirty="0" smtClean="0"/>
              <a:t>Use a respirator: when hazardous substance is airborne such as tuberculosis.</a:t>
            </a:r>
          </a:p>
          <a:p>
            <a:pPr marL="171450" indent="-171450">
              <a:buFont typeface="Arial" panose="020B0604020202020204" pitchFamily="34" charset="0"/>
              <a:buChar char="•"/>
            </a:pPr>
            <a:r>
              <a:rPr lang="en-US" dirty="0" smtClean="0"/>
              <a:t>Wear hearing protection: for loud noises such as from equipment.</a:t>
            </a:r>
          </a:p>
          <a:p>
            <a:pPr marL="171450" indent="-171450">
              <a:buFont typeface="Arial" panose="020B0604020202020204" pitchFamily="34" charset="0"/>
              <a:buChar char="•"/>
            </a:pPr>
            <a:r>
              <a:rPr lang="en-US" dirty="0" smtClean="0"/>
              <a:t>Remove PPE carefully to avoid contaminating yourself.</a:t>
            </a:r>
          </a:p>
          <a:p>
            <a:pPr marL="171450" indent="-171450">
              <a:buFont typeface="Arial" panose="020B0604020202020204" pitchFamily="34" charset="0"/>
              <a:buChar char="•"/>
            </a:pPr>
            <a:r>
              <a:rPr lang="en-US" dirty="0" smtClean="0"/>
              <a:t>Dispose of PPE in designated containers before leaving area.</a:t>
            </a:r>
          </a:p>
          <a:p>
            <a:pPr marL="171450" indent="-171450">
              <a:buFont typeface="Arial" panose="020B0604020202020204" pitchFamily="34" charset="0"/>
              <a:buChar cha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606429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OSHA Publication #3151  https://www.osha.gov/Publications/osha3151.html </a:t>
            </a:r>
          </a:p>
          <a:p>
            <a:endParaRPr lang="en-US" dirty="0" smtClean="0"/>
          </a:p>
          <a:p>
            <a:r>
              <a:rPr lang="en-US" dirty="0" smtClean="0"/>
              <a:t>To ensure the greatest possible protection for employees in the workplace, the cooperative efforts of both employers and employees will help in establishing and maintaining a safe and healthful work environment.</a:t>
            </a:r>
          </a:p>
          <a:p>
            <a:endParaRPr lang="en-US" dirty="0" smtClean="0"/>
          </a:p>
          <a:p>
            <a:r>
              <a:rPr lang="en-US" dirty="0" smtClean="0"/>
              <a:t>In general, employers are responsible for:</a:t>
            </a:r>
          </a:p>
          <a:p>
            <a:pPr marL="171450" indent="-171450">
              <a:buFont typeface="Arial" panose="020B0604020202020204" pitchFamily="34" charset="0"/>
              <a:buChar char="•"/>
            </a:pPr>
            <a:r>
              <a:rPr lang="en-US" dirty="0" smtClean="0"/>
              <a:t>Performing a "hazard assessment" of the workplace to identify and control physical and health hazards.</a:t>
            </a:r>
          </a:p>
          <a:p>
            <a:pPr marL="171450" indent="-171450">
              <a:buFont typeface="Arial" panose="020B0604020202020204" pitchFamily="34" charset="0"/>
              <a:buChar char="•"/>
            </a:pPr>
            <a:r>
              <a:rPr lang="en-US" dirty="0" smtClean="0"/>
              <a:t>Identifying and providing appropriate PPE for employees.</a:t>
            </a:r>
          </a:p>
          <a:p>
            <a:pPr marL="171450" indent="-171450">
              <a:buFont typeface="Arial" panose="020B0604020202020204" pitchFamily="34" charset="0"/>
              <a:buChar char="•"/>
            </a:pPr>
            <a:r>
              <a:rPr lang="en-US" dirty="0" smtClean="0"/>
              <a:t>Training employees in the use and care of the PPE.</a:t>
            </a:r>
          </a:p>
          <a:p>
            <a:pPr marL="171450" indent="-171450">
              <a:buFont typeface="Arial" panose="020B0604020202020204" pitchFamily="34" charset="0"/>
              <a:buChar char="•"/>
            </a:pPr>
            <a:r>
              <a:rPr lang="en-US" dirty="0" smtClean="0"/>
              <a:t>Maintaining PPE, including replacing worn or damaged PPE.</a:t>
            </a:r>
          </a:p>
          <a:p>
            <a:pPr marL="171450" indent="-171450">
              <a:buFont typeface="Arial" panose="020B0604020202020204" pitchFamily="34" charset="0"/>
              <a:buChar char="•"/>
            </a:pPr>
            <a:r>
              <a:rPr lang="en-US" dirty="0" smtClean="0"/>
              <a:t>Periodically reviewing, updating and evaluating the effectiveness of the PPE program.</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767382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OSHA Publication #3151  https://www.osha.gov/Publications/osha3151.html </a:t>
            </a:r>
          </a:p>
          <a:p>
            <a:endParaRPr lang="en-US" dirty="0" smtClean="0"/>
          </a:p>
          <a:p>
            <a:r>
              <a:rPr lang="en-US" dirty="0" smtClean="0"/>
              <a:t>When engineering, work practice, and administrative controls are not feasible or do not provide sufficient protection, employers must provide personal protective equipment to their workers and ensure its proper use. </a:t>
            </a:r>
          </a:p>
          <a:p>
            <a:endParaRPr lang="en-US" dirty="0" smtClean="0"/>
          </a:p>
          <a:p>
            <a:r>
              <a:rPr lang="en-US" dirty="0" smtClean="0"/>
              <a:t>Employers are also required to train each worker required to use personal protective equipment to know:</a:t>
            </a:r>
          </a:p>
          <a:p>
            <a:pPr marL="171450" indent="-171450">
              <a:buFont typeface="Arial" panose="020B0604020202020204" pitchFamily="34" charset="0"/>
              <a:buChar char="•"/>
            </a:pPr>
            <a:r>
              <a:rPr lang="en-US" dirty="0" smtClean="0"/>
              <a:t>When it is necessary</a:t>
            </a:r>
          </a:p>
          <a:p>
            <a:pPr marL="171450" indent="-171450">
              <a:buFont typeface="Arial" panose="020B0604020202020204" pitchFamily="34" charset="0"/>
              <a:buChar char="•"/>
            </a:pPr>
            <a:r>
              <a:rPr lang="en-US" dirty="0" smtClean="0"/>
              <a:t>What kind is necessary</a:t>
            </a:r>
          </a:p>
          <a:p>
            <a:pPr marL="171450" indent="-171450">
              <a:buFont typeface="Arial" panose="020B0604020202020204" pitchFamily="34" charset="0"/>
              <a:buChar char="•"/>
            </a:pPr>
            <a:r>
              <a:rPr lang="en-US" dirty="0" smtClean="0"/>
              <a:t>How to properly put it on, adjust, wear and take it off</a:t>
            </a:r>
          </a:p>
          <a:p>
            <a:pPr marL="171450" indent="-171450">
              <a:buFont typeface="Arial" panose="020B0604020202020204" pitchFamily="34" charset="0"/>
              <a:buChar char="•"/>
            </a:pPr>
            <a:r>
              <a:rPr lang="en-US" dirty="0" smtClean="0"/>
              <a:t>The limitations of the equipment</a:t>
            </a:r>
          </a:p>
          <a:p>
            <a:pPr marL="171450" indent="-171450">
              <a:buFont typeface="Arial" panose="020B0604020202020204" pitchFamily="34" charset="0"/>
              <a:buChar char="•"/>
            </a:pPr>
            <a:r>
              <a:rPr lang="en-US" dirty="0" smtClean="0"/>
              <a:t>Proper care, maintenance, useful life, and disposal of the equipment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2269383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OSHA Publication #3151  https://www.osha.gov/Publications/osha3151.html </a:t>
            </a:r>
          </a:p>
          <a:p>
            <a:endParaRPr lang="en-US" dirty="0" smtClean="0"/>
          </a:p>
          <a:p>
            <a:r>
              <a:rPr lang="en-US" dirty="0" smtClean="0"/>
              <a:t>To ensure the greatest possible protection for employees in the workplace, the cooperative efforts of both employers and employees will help in establishing and maintaining a safe and healthful work environment.</a:t>
            </a:r>
          </a:p>
          <a:p>
            <a:endParaRPr lang="en-US" dirty="0" smtClean="0"/>
          </a:p>
          <a:p>
            <a:r>
              <a:rPr lang="en-US" dirty="0" smtClean="0"/>
              <a:t>In general, employees are responsible for:</a:t>
            </a:r>
          </a:p>
          <a:p>
            <a:pPr marL="171450" indent="-171450">
              <a:buFont typeface="Arial" panose="020B0604020202020204" pitchFamily="34" charset="0"/>
              <a:buChar char="•"/>
            </a:pPr>
            <a:r>
              <a:rPr lang="en-US" dirty="0" smtClean="0"/>
              <a:t>Properly wear PPE,</a:t>
            </a:r>
          </a:p>
          <a:p>
            <a:pPr marL="171450" indent="-171450">
              <a:buFont typeface="Arial" panose="020B0604020202020204" pitchFamily="34" charset="0"/>
              <a:buChar char="•"/>
            </a:pPr>
            <a:r>
              <a:rPr lang="en-US" dirty="0" smtClean="0"/>
              <a:t>Attend training sessions on PPE,</a:t>
            </a:r>
          </a:p>
          <a:p>
            <a:pPr marL="171450" indent="-171450">
              <a:buFont typeface="Arial" panose="020B0604020202020204" pitchFamily="34" charset="0"/>
              <a:buChar char="•"/>
            </a:pPr>
            <a:r>
              <a:rPr lang="en-US" dirty="0" smtClean="0"/>
              <a:t>Care for, clean and maintain PPE, and</a:t>
            </a:r>
          </a:p>
          <a:p>
            <a:pPr marL="171450" indent="-171450">
              <a:buFont typeface="Arial" panose="020B0604020202020204" pitchFamily="34" charset="0"/>
              <a:buChar char="•"/>
            </a:pPr>
            <a:r>
              <a:rPr lang="en-US" dirty="0" smtClean="0"/>
              <a:t>Inform a supervisor of the need to repair or replace PPE.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214072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131F35A-A39E-4D7D-896E-ADD294372083}" type="slidenum">
              <a:rPr lang="en-US" altLang="en-US" sz="1200" smtClean="0"/>
              <a:pPr/>
              <a:t>24</a:t>
            </a:fld>
            <a:endParaRPr lang="en-US" altLang="en-US" sz="1200" smtClean="0"/>
          </a:p>
        </p:txBody>
      </p:sp>
      <p:sp>
        <p:nvSpPr>
          <p:cNvPr id="4198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1988"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All equipment and environmental and working surfaces shall be cleaned and decontaminated after contact with blood or other potentially infectious materials [29 CFR 1910.1030(d)(4)(ii)].</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 Some equipment, if grossly contaminated, must be cleaned with a soap and water solution prior to decontamination, as some anti-microbial products will not work in the presence of blood, which interferes with the sterilizing process.</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Protective coverings, such as plastic wrap or aluminum foil, shall be removed and replaced as soon as possible, when they become overtly contaminated, or at the end of a work shift if they may have become contaminated during the shift [29 CFR 1910.1030(d)(4)(ii)(B)].</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All bins, pails, cans, and similar receptacles intended for reuse which have a reasonable likelihood for becoming contaminated with blood or other potentially infectious material shall be inspected and decontaminated on a regularly scheduled basis and cleaned and decontaminated immediately or as soon as feasible upon visible contamination [29 CFR 1910.1030(d)(4)(ii)(C)].</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Broken glassware which may be contaminated, must not be picked up directly with hands; use mechanical means, such as use a brush and dustpan, tongs or forceps.</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686661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smtClean="0"/>
              <a:t>“What does OSHA currently accept as "appropriate" disinfectants to prevent the spread of HIV and HBV?</a:t>
            </a:r>
            <a:br>
              <a:rPr lang="en-US" b="1" dirty="0" smtClean="0"/>
            </a:br>
            <a:endParaRPr lang="en-US" b="1" dirty="0" smtClean="0"/>
          </a:p>
          <a:p>
            <a:r>
              <a:rPr lang="en-US" dirty="0" smtClean="0"/>
              <a:t>A review of the initial intent of the </a:t>
            </a:r>
            <a:r>
              <a:rPr lang="en-US" dirty="0" err="1" smtClean="0"/>
              <a:t>Bloodborne</a:t>
            </a:r>
            <a:r>
              <a:rPr lang="en-US" dirty="0" smtClean="0"/>
              <a:t> Pathogens Standard that specifically deals with the cleaning of contaminated work surfaces, i.e., 1910.1030(d)(4)(ii)(A), reveals that OSHA intended to provide a performance-based provision that would allow for future development of "appropriate disinfectant" products. OSHA has reviewed the information on the disinfectants and has reconsidered its position on EPA-registered disinfectants that are labeled as effective against HBV and HIV. OSHA's current stance is that EPA-registered disinfectants for HIV and HBV meet the requirement in the standard and are "appropriate" disinfectants to clean contaminated surfaces, provided such surfaces have not become contaminated with agent(s) or volumes of or concentrations of agent(s) for which higher level disinfection is recommended.</a:t>
            </a:r>
            <a:br>
              <a:rPr lang="en-US" dirty="0" smtClean="0"/>
            </a:br>
            <a:r>
              <a:rPr lang="en-US" dirty="0" smtClean="0"/>
              <a:t/>
            </a:r>
            <a:br>
              <a:rPr lang="en-US" dirty="0" smtClean="0"/>
            </a:br>
            <a:r>
              <a:rPr lang="en-US" dirty="0" smtClean="0"/>
              <a:t>It is important to emphasize the EPA-approved label section titled "SPECIAL INSTRUCTIONS FOR CLEANING AND DECONTAMINATION AGAINST HIV-1 AND HBV Of SURFACES\OBJECTS SOILED WITH BLOOD\BODY FLUIDS." On the labels that OSHA has seen, these instructions require: </a:t>
            </a:r>
          </a:p>
          <a:p>
            <a:pPr marL="228600" indent="-228600">
              <a:buFont typeface="+mj-lt"/>
              <a:buAutoNum type="arabicPeriod"/>
            </a:pPr>
            <a:r>
              <a:rPr lang="en-US" dirty="0" smtClean="0"/>
              <a:t>personal protection devices for the worker performing the task;</a:t>
            </a:r>
          </a:p>
          <a:p>
            <a:pPr marL="228600" indent="-228600">
              <a:buFont typeface="+mj-lt"/>
              <a:buAutoNum type="arabicPeriod"/>
            </a:pPr>
            <a:r>
              <a:rPr lang="en-US" dirty="0" smtClean="0"/>
              <a:t>that all the blood must be cleaned thoroughly before applying the disinfectant;</a:t>
            </a:r>
          </a:p>
          <a:p>
            <a:pPr marL="228600" indent="-228600">
              <a:buFont typeface="+mj-lt"/>
              <a:buAutoNum type="arabicPeriod"/>
            </a:pPr>
            <a:r>
              <a:rPr lang="en-US" dirty="0" smtClean="0"/>
              <a:t>that the disposal of the infectious waste is in accordance with federal, state, or local regulations; and</a:t>
            </a:r>
          </a:p>
          <a:p>
            <a:pPr marL="228600" indent="-228600">
              <a:buFont typeface="+mj-lt"/>
              <a:buAutoNum type="arabicPeriod"/>
            </a:pPr>
            <a:r>
              <a:rPr lang="en-US" dirty="0" smtClean="0"/>
              <a:t>that the surface is left wet with the disinfectant for 30 seconds for HIV-1 and 10 minutes for HBV.“</a:t>
            </a:r>
            <a:br>
              <a:rPr lang="en-US" dirty="0" smtClean="0"/>
            </a:br>
            <a:r>
              <a:rPr lang="en-US" dirty="0" smtClean="0"/>
              <a:t>(OSHA:  https://www.osha.gov/html/faq-bbp.html)</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2765544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a:t>
            </a:r>
            <a:r>
              <a:rPr lang="en-US" dirty="0" err="1" smtClean="0"/>
              <a:t>Bloodborne</a:t>
            </a:r>
            <a:r>
              <a:rPr lang="en-US" dirty="0" smtClean="0"/>
              <a:t> Pathogens standard uses the term, "regulated waste," to refer to the following categories of waste which require special handling: (1) liquid or semi-liquid blood or OPIM; (2) items contaminated with blood or OPIM and which would release these substances in a liquid or semi-liquid state if compressed; (3) items that are caked with dried blood or OPIM and are capable of releasing these materials during handling; (4) contaminated sharps; and (5) pathological and microbiological wastes containing blood or OPIM.</a:t>
            </a:r>
          </a:p>
          <a:p>
            <a:endParaRPr lang="en-US" dirty="0" smtClean="0"/>
          </a:p>
          <a:p>
            <a:r>
              <a:rPr lang="en-US" dirty="0" smtClean="0"/>
              <a:t>It is the employer's responsibility to determine the existence of regulated waste. This determination is not based on actual volume of blood, but rather on the potential to release blood (e.g., when compacted in a waste container). If OSHA determines, on a case-by-case basis, that sufficient evidence of regulated waste exists, either through observation (e.g., a pool of liquid in the bottom of a container, dried blood flaking off during handling), or based on employee interviews, citations may be issued if the employer does not comply with the provisions of the standard on regulated waste.</a:t>
            </a:r>
          </a:p>
          <a:p>
            <a:endParaRPr lang="en-US" dirty="0" smtClean="0"/>
          </a:p>
          <a:p>
            <a:r>
              <a:rPr lang="en-US" dirty="0" smtClean="0"/>
              <a:t>Regulated waste shall be placed in containers which are:</a:t>
            </a:r>
          </a:p>
          <a:p>
            <a:pPr marL="171450" indent="-171450">
              <a:buFont typeface="Arial" panose="020B0604020202020204" pitchFamily="34" charset="0"/>
              <a:buChar char="•"/>
            </a:pPr>
            <a:r>
              <a:rPr lang="en-US" dirty="0" smtClean="0"/>
              <a:t>Closable; </a:t>
            </a:r>
          </a:p>
          <a:p>
            <a:pPr marL="171450" indent="-171450">
              <a:buFont typeface="Arial" panose="020B0604020202020204" pitchFamily="34" charset="0"/>
              <a:buChar char="•"/>
            </a:pPr>
            <a:r>
              <a:rPr lang="en-US" dirty="0" smtClean="0"/>
              <a:t>Constructed to contain all contents and prevent leakage of fluids during handling, storage, transport or shipping;</a:t>
            </a:r>
          </a:p>
          <a:p>
            <a:pPr marL="171450" indent="-171450">
              <a:buFont typeface="Arial" panose="020B0604020202020204" pitchFamily="34" charset="0"/>
              <a:buChar char="•"/>
            </a:pPr>
            <a:r>
              <a:rPr lang="en-US" dirty="0" smtClean="0"/>
              <a:t>Labeled or color-coded in accordance with paragraph (g)(1)(</a:t>
            </a:r>
            <a:r>
              <a:rPr lang="en-US" dirty="0" err="1" smtClean="0"/>
              <a:t>i</a:t>
            </a:r>
            <a:r>
              <a:rPr lang="en-US" dirty="0" smtClean="0"/>
              <a:t>) of the standard; and</a:t>
            </a:r>
          </a:p>
          <a:p>
            <a:pPr marL="171450" indent="-171450">
              <a:buFont typeface="Arial" panose="020B0604020202020204" pitchFamily="34" charset="0"/>
              <a:buChar char="•"/>
            </a:pPr>
            <a:r>
              <a:rPr lang="en-US" dirty="0" smtClean="0"/>
              <a:t>Closed before removal to prevent spillage or protrusion of contents during handling, storage, transport, or shipping.</a:t>
            </a:r>
          </a:p>
          <a:p>
            <a:endParaRPr lang="en-US" dirty="0" smtClean="0"/>
          </a:p>
          <a:p>
            <a:r>
              <a:rPr lang="en-US" dirty="0" smtClean="0"/>
              <a:t>If outside contamination of the regulated waste container occurs, it shall be placed in a second container. The second container shall be:</a:t>
            </a:r>
          </a:p>
          <a:p>
            <a:pPr marL="171450" indent="-171450">
              <a:buFont typeface="Arial" panose="020B0604020202020204" pitchFamily="34" charset="0"/>
              <a:buChar char="•"/>
            </a:pPr>
            <a:r>
              <a:rPr lang="en-US" dirty="0" smtClean="0"/>
              <a:t>Closable;</a:t>
            </a:r>
          </a:p>
          <a:p>
            <a:pPr marL="171450" indent="-171450">
              <a:buFont typeface="Arial" panose="020B0604020202020204" pitchFamily="34" charset="0"/>
              <a:buChar char="•"/>
            </a:pPr>
            <a:r>
              <a:rPr lang="en-US" dirty="0" smtClean="0"/>
              <a:t>Constructed to contain all contents and prevent leakage of fluids during handling, storage, transport, or shipping;</a:t>
            </a:r>
          </a:p>
          <a:p>
            <a:pPr marL="171450" indent="-171450">
              <a:buFont typeface="Arial" panose="020B0604020202020204" pitchFamily="34" charset="0"/>
              <a:buChar char="•"/>
            </a:pPr>
            <a:r>
              <a:rPr lang="en-US" dirty="0" smtClean="0"/>
              <a:t>Labeled or color-coded in accordance with paragraph (g)(1)(</a:t>
            </a:r>
            <a:r>
              <a:rPr lang="en-US" dirty="0" err="1" smtClean="0"/>
              <a:t>i</a:t>
            </a:r>
            <a:r>
              <a:rPr lang="en-US" dirty="0" smtClean="0"/>
              <a:t>) of the standard; and</a:t>
            </a:r>
          </a:p>
          <a:p>
            <a:pPr marL="171450" indent="-171450">
              <a:buFont typeface="Arial" panose="020B0604020202020204" pitchFamily="34" charset="0"/>
              <a:buChar char="•"/>
            </a:pPr>
            <a:r>
              <a:rPr lang="en-US" dirty="0" smtClean="0"/>
              <a:t>Closed before removal to prevent spillage or protrusion of contents during handling, storage, transport, or shipping.</a:t>
            </a:r>
          </a:p>
          <a:p>
            <a:endParaRPr lang="en-US" dirty="0" smtClean="0"/>
          </a:p>
          <a:p>
            <a:r>
              <a:rPr lang="en-US" dirty="0" smtClean="0"/>
              <a:t>Disposal of all regulated waste shall be in accordance with applicable regulations of the United States, States and Territories, and political subdivisions of States and Territories.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3865812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Contaminated laundry means laundry which has been soiled with blood or other potentially infectious materials or may contain sharps.</a:t>
            </a:r>
          </a:p>
          <a:p>
            <a:r>
              <a:rPr lang="en-US" dirty="0" smtClean="0"/>
              <a:t>Contaminated laundry shall be handled as little as possible with a minimum of agitation. Contaminated laundry shall be bagged or containerized at the location where it was used and shall not be sorted or rinsed in the location of use. </a:t>
            </a:r>
          </a:p>
          <a:p>
            <a:endParaRPr lang="en-US" dirty="0" smtClean="0"/>
          </a:p>
          <a:p>
            <a:r>
              <a:rPr lang="en-US" dirty="0" smtClean="0"/>
              <a:t>Other requirements include:</a:t>
            </a:r>
          </a:p>
          <a:p>
            <a:r>
              <a:rPr lang="en-US" dirty="0" smtClean="0"/>
              <a:t>a. Contaminated laundry shall be placed and transported in bags or containers labeled or color-coded in accordance with paragraph (g)(1)(</a:t>
            </a:r>
            <a:r>
              <a:rPr lang="en-US" dirty="0" err="1" smtClean="0"/>
              <a:t>i</a:t>
            </a:r>
            <a:r>
              <a:rPr lang="en-US" dirty="0" smtClean="0"/>
              <a:t>) of the standard. When a facility utilizes Universal/standard Precautions in the handling of all soiled laundry, alternative labeling or color-coding is sufficient if it permits all employees to recognize the containers as requiring compliance with Universal/standard Precautions.</a:t>
            </a:r>
          </a:p>
          <a:p>
            <a:r>
              <a:rPr lang="en-US" dirty="0" smtClean="0"/>
              <a:t>b. Whenever contaminated laundry is wet and presents a reasonable likelihood of soak-through or leakage from the bag or container, the laundry shall be placed and transported in bags or containers which prevent soak-through and/or leakage of fluids to the exterior.</a:t>
            </a:r>
          </a:p>
          <a:p>
            <a:r>
              <a:rPr lang="en-US" dirty="0" smtClean="0"/>
              <a:t>    </a:t>
            </a:r>
          </a:p>
          <a:p>
            <a:r>
              <a:rPr lang="en-US" dirty="0" smtClean="0"/>
              <a:t>The employer shall ensure that employees who have contact with contaminated laundry wear protective gloves and other appropriate personal protective equipment.</a:t>
            </a:r>
          </a:p>
          <a:p>
            <a:endParaRPr lang="en-US" dirty="0" smtClean="0"/>
          </a:p>
          <a:p>
            <a:r>
              <a:rPr lang="en-US" dirty="0" smtClean="0"/>
              <a:t>When a facility ships contaminated laundry off-site to a second facility which does not utilize Universal Precautions in the handling of all laundry, the facility generating the contaminated laundry must place such laundry in bags or containers which are labeled or color-coded in accordance with paragraph (g)(1)(</a:t>
            </a:r>
            <a:r>
              <a:rPr lang="en-US" dirty="0" err="1" smtClean="0"/>
              <a:t>i</a:t>
            </a:r>
            <a:r>
              <a:rPr lang="en-US" dirty="0" smtClean="0"/>
              <a:t>) of the standard.</a:t>
            </a:r>
          </a:p>
          <a:p>
            <a:endParaRPr lang="en-US" dirty="0" smtClean="0"/>
          </a:p>
          <a:p>
            <a:r>
              <a:rPr lang="en-US" dirty="0" smtClean="0"/>
              <a:t>Employees are not permitted to take their protective equipment home and launder it. It is the responsibility of the employer to provide, launder, clean, repair, replace, and dispose of personal protective equipment.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4028448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All employees with occupational exposure must receive initial and annual training. In addition, training must be provided when changes (e.g., modified/new tasks or procedures) affect a worker’s occupational exposure.</a:t>
            </a:r>
          </a:p>
          <a:p>
            <a:endParaRPr lang="en-US" dirty="0" smtClean="0"/>
          </a:p>
          <a:p>
            <a:r>
              <a:rPr lang="en-US" dirty="0" smtClean="0"/>
              <a:t>Part-time and temporary employees are covered and are also to be trained on company time.</a:t>
            </a:r>
          </a:p>
          <a:p>
            <a:endParaRPr lang="en-US" dirty="0" smtClean="0"/>
          </a:p>
          <a:p>
            <a:r>
              <a:rPr lang="en-US" dirty="0" smtClean="0"/>
              <a:t>The training program shall contain at a minimum the following elements:</a:t>
            </a:r>
          </a:p>
          <a:p>
            <a:endParaRPr lang="en-US" dirty="0" smtClean="0"/>
          </a:p>
          <a:p>
            <a:r>
              <a:rPr lang="en-US" dirty="0" smtClean="0"/>
              <a:t>1. An accessible copy of the regulatory text of this standard and an explanation of its contents;</a:t>
            </a:r>
          </a:p>
          <a:p>
            <a:r>
              <a:rPr lang="en-US" dirty="0" smtClean="0"/>
              <a:t>2. A general explanation of the epidemiology and symptoms of </a:t>
            </a:r>
            <a:r>
              <a:rPr lang="en-US" dirty="0" err="1" smtClean="0"/>
              <a:t>bloodborne</a:t>
            </a:r>
            <a:r>
              <a:rPr lang="en-US" dirty="0" smtClean="0"/>
              <a:t> diseases;</a:t>
            </a:r>
          </a:p>
          <a:p>
            <a:r>
              <a:rPr lang="en-US" dirty="0" smtClean="0"/>
              <a:t>3. An explanation of the modes of transmission of </a:t>
            </a:r>
            <a:r>
              <a:rPr lang="en-US" dirty="0" err="1" smtClean="0"/>
              <a:t>bloodborne</a:t>
            </a:r>
            <a:r>
              <a:rPr lang="en-US" dirty="0" smtClean="0"/>
              <a:t> pathogens;</a:t>
            </a:r>
          </a:p>
          <a:p>
            <a:r>
              <a:rPr lang="en-US" dirty="0" smtClean="0"/>
              <a:t>4. n explanation of the employer's exposure control plan and the means by which the employee can obtain a copy of the written plan;</a:t>
            </a:r>
          </a:p>
          <a:p>
            <a:r>
              <a:rPr lang="en-US" dirty="0" smtClean="0"/>
              <a:t>5. An explanation of the appropriate methods for recognizing tasks and other activities that may involve exposure to blood and other potentially infectious materials;</a:t>
            </a:r>
          </a:p>
          <a:p>
            <a:r>
              <a:rPr lang="en-US" dirty="0" smtClean="0"/>
              <a:t>6. An explanation of the use and limitations of methods that will prevent or reduce exposure including appropriate engineering controls, work practices, and personal protective equipment;</a:t>
            </a:r>
          </a:p>
          <a:p>
            <a:r>
              <a:rPr lang="en-US" dirty="0" smtClean="0"/>
              <a:t>7. Information on the types, proper use, location, removal, handling, decontamination and disposal of personal protective equipment;</a:t>
            </a:r>
          </a:p>
          <a:p>
            <a:r>
              <a:rPr lang="en-US" dirty="0" smtClean="0"/>
              <a:t>8. An explanation of the basis for selection of personal protective equipment;</a:t>
            </a:r>
          </a:p>
          <a:p>
            <a:r>
              <a:rPr lang="en-US" dirty="0" smtClean="0"/>
              <a:t>9. Information on the hepatitis B vaccine, including information on its efficacy, safety, method of administration, the benefits of being vaccinated, and that the vaccine and vaccination will be offered free of charge;</a:t>
            </a:r>
          </a:p>
          <a:p>
            <a:r>
              <a:rPr lang="en-US" dirty="0" smtClean="0"/>
              <a:t>10. Information on the appropriate actions to take and persons to contact in an emergency involving blood or other potentially infectious materials;</a:t>
            </a:r>
          </a:p>
          <a:p>
            <a:r>
              <a:rPr lang="en-US" dirty="0" smtClean="0"/>
              <a:t>11. An explanation of the procedure to follow if an exposure incident occurs, including the method of reporting the incident and the medical follow-up that will be made available;</a:t>
            </a:r>
          </a:p>
          <a:p>
            <a:r>
              <a:rPr lang="en-US" dirty="0" smtClean="0"/>
              <a:t>12. Information on the post-exposure evaluation and follow-up that the employer is required to provide for the employee following an exposure incident;</a:t>
            </a:r>
          </a:p>
          <a:p>
            <a:r>
              <a:rPr lang="en-US" dirty="0" smtClean="0"/>
              <a:t>13. Explanation of the signs and labels and/or color coding required by paragraph (g)(1); and</a:t>
            </a:r>
          </a:p>
          <a:p>
            <a:r>
              <a:rPr lang="en-US" dirty="0" smtClean="0"/>
              <a:t>14. An opportunity for interactive questions and answers with the person conducting the training session.</a:t>
            </a:r>
          </a:p>
          <a:p>
            <a:endParaRPr lang="en-US" dirty="0" smtClean="0"/>
          </a:p>
          <a:p>
            <a:r>
              <a:rPr lang="en-US" dirty="0" smtClean="0"/>
              <a:t>The person conducting the training is required to be knowledgeable in the subject matter covered by the elements in the training program and be familiar with how the course topics apply to the workplace that the training will address. The trainer must demonstrate expertise in the area of occupational hazards of </a:t>
            </a:r>
            <a:r>
              <a:rPr lang="en-US" dirty="0" err="1" smtClean="0"/>
              <a:t>bloodborne</a:t>
            </a:r>
            <a:r>
              <a:rPr lang="en-US" dirty="0" smtClean="0"/>
              <a:t> pathogens.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312457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hepatitis B vaccination series must be made available to all employees who have occupational exposure. The employer does not have to make the hepatitis B vaccination available to employees who have previously received the vaccination series, who are already immune as their antibody tests reveal, or for whom receiving the vaccine is contraindicated for medical reasons.</a:t>
            </a:r>
          </a:p>
          <a:p>
            <a:endParaRPr lang="en-US" dirty="0" smtClean="0"/>
          </a:p>
          <a:p>
            <a:r>
              <a:rPr lang="en-US" dirty="0" smtClean="0"/>
              <a:t>The hepatitis B vaccination must be made available within 10 working days of initial assignment, after appropriate training has been completed. </a:t>
            </a:r>
          </a:p>
          <a:p>
            <a:endParaRPr lang="en-US" dirty="0" smtClean="0"/>
          </a:p>
          <a:p>
            <a:r>
              <a:rPr lang="en-US" dirty="0" smtClean="0"/>
              <a:t>All medical evaluations and procedures, including the hepatitis B vaccine and vaccination series, are to be provided according to the current recommendations of the U.S. Public Health Service (USPHS). </a:t>
            </a:r>
          </a:p>
          <a:p>
            <a:endParaRPr lang="en-US" dirty="0" smtClean="0"/>
          </a:p>
          <a:p>
            <a:r>
              <a:rPr lang="en-US" dirty="0" smtClean="0"/>
              <a:t>If an employee declines the hepatitis B vaccination, the employer must ensure that the employee signs a hepatitis B vaccine declination. The declination form is found in Appendix A of the standard. </a:t>
            </a:r>
          </a:p>
          <a:p>
            <a:endParaRPr lang="en-US" dirty="0" smtClean="0"/>
          </a:p>
          <a:p>
            <a:r>
              <a:rPr lang="en-US" dirty="0" smtClean="0"/>
              <a:t>Employees have the right to refuse the hepatitis B vaccine and/or any post-exposure evaluation and follow-up. Note, however, that the employee needs to be properly informed of the benefits of the vaccination and post-exposure evaluation through training. The employee also has the right to decide to take the vaccination at a later date if he or she so chooses. The employer must make the vaccination available at that time.</a:t>
            </a:r>
          </a:p>
          <a:p>
            <a:endParaRPr lang="en-US" dirty="0" smtClean="0"/>
          </a:p>
          <a:p>
            <a:r>
              <a:rPr lang="en-US" dirty="0" smtClean="0"/>
              <a:t>The responsibility lies with the employer to make the hepatitis B vaccine and vaccination, including post-exposure evaluation and follow-up, available at no cost to the employees.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353715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Over</a:t>
            </a:r>
            <a:r>
              <a:rPr lang="en-US" baseline="0" dirty="0" smtClean="0"/>
              <a:t> the years, there have been outbreaks of diseases around the world. Three examples of outbreaks that have affected the U.S. include the 1981 outbreak of HIV, the 2014 outbreak of Ebola, and, most recently, the 2016 outbreak of the </a:t>
            </a:r>
            <a:r>
              <a:rPr lang="en-US" baseline="0" dirty="0" err="1" smtClean="0"/>
              <a:t>Zika</a:t>
            </a:r>
            <a:r>
              <a:rPr lang="en-US" baseline="0" dirty="0" smtClean="0"/>
              <a:t> virus. All three are examples of diseases that can spread through contact with infected blood or other bodily fluids.</a:t>
            </a:r>
          </a:p>
          <a:p>
            <a:endParaRPr lang="en-US" baseline="0"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CDC estimates that 5.6 million workers in the healthcare industry and related occupations are at risk of occupational exposure to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including human immunodeficiency virus (HIV), hepatitis B virus (HBV), hepatitis C virus (HCV), and others. All occupational exposure to blood or other potentially infectious materials (OPIM) places workers at risk for infection from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3893730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At the present time there are no vaccinations available for Hepatitis C and HIV.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1601473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An exposure incident is a specific eye, mouth, other mucous membrane, non-intact skin, or parenteral contact with blood or other potentially infectious materials (OPIM), as defined in the standard that results from the performance of a worker’s duties.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2955378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67264E9-AE6A-4BF5-BBBF-1E3520D53A73}" type="slidenum">
              <a:rPr lang="en-US" altLang="en-US" sz="1200" smtClean="0"/>
              <a:pPr/>
              <a:t>32</a:t>
            </a:fld>
            <a:endParaRPr lang="en-US" altLang="en-US" sz="1200" smtClean="0"/>
          </a:p>
        </p:txBody>
      </p:sp>
      <p:sp>
        <p:nvSpPr>
          <p:cNvPr id="53251" name="Rectangle 2"/>
          <p:cNvSpPr>
            <a:spLocks noGrp="1" noRot="1" noChangeAspect="1" noChangeArrowheads="1" noTextEdit="1"/>
          </p:cNvSpPr>
          <p:nvPr>
            <p:ph type="sldImg"/>
          </p:nvPr>
        </p:nvSpPr>
        <p:spPr>
          <a:xfrm>
            <a:off x="1905000" y="484188"/>
            <a:ext cx="3940175" cy="2954337"/>
          </a:xfrm>
          <a:ln/>
        </p:spPr>
      </p:sp>
      <p:sp>
        <p:nvSpPr>
          <p:cNvPr id="532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New Roman" charset="0"/>
                <a:ea typeface="ＭＳ Ｐゴシック" charset="0"/>
              </a:rPr>
              <a:t>If exposed to blood or OPIM,</a:t>
            </a:r>
          </a:p>
          <a:p>
            <a:pPr>
              <a:defRPr/>
            </a:pPr>
            <a:r>
              <a:rPr lang="en-US" dirty="0" smtClean="0">
                <a:latin typeface="Times New Roman" charset="0"/>
                <a:ea typeface="ＭＳ Ｐゴシック" charset="0"/>
              </a:rPr>
              <a:t>1. Wash </a:t>
            </a:r>
            <a:r>
              <a:rPr lang="en-US" dirty="0" err="1" smtClean="0">
                <a:latin typeface="Times New Roman" charset="0"/>
                <a:ea typeface="ＭＳ Ｐゴシック" charset="0"/>
              </a:rPr>
              <a:t>needlesticks</a:t>
            </a:r>
            <a:r>
              <a:rPr lang="en-US" dirty="0" smtClean="0">
                <a:latin typeface="Times New Roman" charset="0"/>
                <a:ea typeface="ＭＳ Ｐゴシック" charset="0"/>
              </a:rPr>
              <a:t> and cuts with soap and water</a:t>
            </a:r>
          </a:p>
          <a:p>
            <a:pPr>
              <a:defRPr/>
            </a:pPr>
            <a:r>
              <a:rPr lang="en-US" dirty="0" smtClean="0">
                <a:latin typeface="Times New Roman" charset="0"/>
                <a:ea typeface="ＭＳ Ｐゴシック" charset="0"/>
              </a:rPr>
              <a:t>2. Flush splashes to the nose, mouth, or skin with water</a:t>
            </a:r>
          </a:p>
          <a:p>
            <a:pPr>
              <a:defRPr/>
            </a:pPr>
            <a:r>
              <a:rPr lang="en-US" dirty="0" smtClean="0">
                <a:latin typeface="Times New Roman" charset="0"/>
                <a:ea typeface="ＭＳ Ｐゴシック" charset="0"/>
              </a:rPr>
              <a:t>3. Irrigate eyes with clean water, saline, or sterile </a:t>
            </a:r>
            <a:r>
              <a:rPr lang="en-US" dirty="0" err="1" smtClean="0">
                <a:latin typeface="Times New Roman" charset="0"/>
                <a:ea typeface="ＭＳ Ｐゴシック" charset="0"/>
              </a:rPr>
              <a:t>irrigants</a:t>
            </a:r>
            <a:r>
              <a:rPr lang="en-US" dirty="0" smtClean="0">
                <a:latin typeface="Times New Roman" charset="0"/>
                <a:ea typeface="ＭＳ Ｐゴシック" charset="0"/>
              </a:rPr>
              <a:t>. </a:t>
            </a:r>
          </a:p>
          <a:p>
            <a:pPr>
              <a:defRPr/>
            </a:pPr>
            <a:endParaRPr lang="en-US" dirty="0" smtClean="0">
              <a:latin typeface="Times New Roman" charset="0"/>
              <a:ea typeface="ＭＳ Ｐゴシック" charset="0"/>
            </a:endParaRPr>
          </a:p>
          <a:p>
            <a:pPr>
              <a:defRPr/>
            </a:pPr>
            <a:r>
              <a:rPr lang="en-US" dirty="0" smtClean="0">
                <a:latin typeface="Times New Roman" charset="0"/>
                <a:ea typeface="ＭＳ Ｐゴシック" charset="0"/>
              </a:rPr>
              <a:t>No scientific evidence shows that using antiseptics or squeezing the wound will reduce the risk of transmission of a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 Using a caustic agent such as bleach is not recommended.</a:t>
            </a:r>
          </a:p>
          <a:p>
            <a:pPr>
              <a:defRPr/>
            </a:pPr>
            <a:endParaRPr lang="en-US" dirty="0" smtClean="0">
              <a:latin typeface="Times New Roman" charset="0"/>
              <a:ea typeface="ＭＳ Ｐゴシック" charset="0"/>
            </a:endParaRPr>
          </a:p>
          <a:p>
            <a:pPr>
              <a:defRPr/>
            </a:pPr>
            <a:r>
              <a:rPr lang="en-US" dirty="0" smtClean="0">
                <a:latin typeface="Times New Roman" charset="0"/>
                <a:ea typeface="ＭＳ Ｐゴシック" charset="0"/>
              </a:rPr>
              <a:t>Report the exposure to the person(s) responsible for managing exposures.  Prompt reporting is essential because, in some cases, </a:t>
            </a:r>
            <a:r>
              <a:rPr lang="en-US" dirty="0" err="1" smtClean="0">
                <a:latin typeface="Times New Roman" charset="0"/>
                <a:ea typeface="ＭＳ Ｐゴシック" charset="0"/>
              </a:rPr>
              <a:t>postexposure</a:t>
            </a:r>
            <a:r>
              <a:rPr lang="en-US" dirty="0" smtClean="0">
                <a:latin typeface="Times New Roman" charset="0"/>
                <a:ea typeface="ＭＳ Ｐゴシック" charset="0"/>
              </a:rPr>
              <a:t> treatment may be recommended and it should be started as soon as possible. Discuss the possible risks of acquiring HBV, HCV, and HIV and the need for </a:t>
            </a:r>
            <a:r>
              <a:rPr lang="en-US" dirty="0" err="1" smtClean="0">
                <a:latin typeface="Times New Roman" charset="0"/>
                <a:ea typeface="ＭＳ Ｐゴシック" charset="0"/>
              </a:rPr>
              <a:t>postexposure</a:t>
            </a:r>
            <a:r>
              <a:rPr lang="en-US" dirty="0" smtClean="0">
                <a:latin typeface="Times New Roman" charset="0"/>
                <a:ea typeface="ＭＳ Ｐゴシック" charset="0"/>
              </a:rPr>
              <a:t> treatment with the provider managing your exposure.  You should have already received hepatitis B vaccine, which is extremely safe and effective in preventing HBV infection.</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89911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67264E9-AE6A-4BF5-BBBF-1E3520D53A73}" type="slidenum">
              <a:rPr lang="en-US" altLang="en-US" sz="1200" smtClean="0"/>
              <a:pPr/>
              <a:t>33</a:t>
            </a:fld>
            <a:endParaRPr lang="en-US" altLang="en-US" sz="1200" smtClean="0"/>
          </a:p>
        </p:txBody>
      </p:sp>
      <p:sp>
        <p:nvSpPr>
          <p:cNvPr id="53251" name="Rectangle 2"/>
          <p:cNvSpPr>
            <a:spLocks noGrp="1" noRot="1" noChangeAspect="1" noChangeArrowheads="1" noTextEdit="1"/>
          </p:cNvSpPr>
          <p:nvPr>
            <p:ph type="sldImg"/>
          </p:nvPr>
        </p:nvSpPr>
        <p:spPr>
          <a:xfrm>
            <a:off x="1905000" y="484188"/>
            <a:ext cx="3940175" cy="2954337"/>
          </a:xfrm>
          <a:ln/>
        </p:spPr>
      </p:sp>
      <p:sp>
        <p:nvSpPr>
          <p:cNvPr id="532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New Roman" charset="0"/>
                <a:ea typeface="ＭＳ Ｐゴシック" charset="0"/>
              </a:rPr>
              <a:t>If the exposure is the result of a </a:t>
            </a:r>
            <a:r>
              <a:rPr lang="en-US" dirty="0" err="1" smtClean="0">
                <a:latin typeface="Times New Roman" charset="0"/>
                <a:ea typeface="ＭＳ Ｐゴシック" charset="0"/>
              </a:rPr>
              <a:t>needlestick</a:t>
            </a:r>
            <a:r>
              <a:rPr lang="en-US" dirty="0" smtClean="0">
                <a:latin typeface="Times New Roman" charset="0"/>
                <a:ea typeface="ＭＳ Ｐゴシック" charset="0"/>
              </a:rPr>
              <a:t> or cut, encourage bleeding and wash immediately with soap and water.</a:t>
            </a:r>
          </a:p>
          <a:p>
            <a:pPr>
              <a:defRPr/>
            </a:pPr>
            <a:endParaRPr lang="en-US" dirty="0" smtClean="0">
              <a:latin typeface="Times New Roman" charset="0"/>
              <a:ea typeface="ＭＳ Ｐゴシック" charset="0"/>
            </a:endParaRPr>
          </a:p>
          <a:p>
            <a:pPr>
              <a:defRPr/>
            </a:pPr>
            <a:r>
              <a:rPr lang="en-US" dirty="0" smtClean="0">
                <a:latin typeface="Times New Roman" charset="0"/>
                <a:ea typeface="ＭＳ Ｐゴシック" charset="0"/>
              </a:rPr>
              <a:t>The employee must immediately report the exposure incident to the supervisor. (Time is of the essence. Results can often be improved by prompt action.) The supervisor will immediately refer the potentially exposed individual to the appropriate healthcare professional for post exposure and evaluation who in turn will evaluate and treat the individual based on guidelines set forth in OSHA’s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 standard.</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707242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OSHA Hospital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https://www.osha.gov/SLTC/etools/hospital/hazards/bbp/bbp.html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Immediately make available to exposed worker a confidential medical evaluation and follow-up:</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Document route(s) of exposure and circumstances of exposure incident</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Identify and document source individual, unless infeasible or prohibited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Collect and test blood for HBV and HIV serological status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4. When medically indicated, U.S. Public Health Service recommends post-exposure prophylaxis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5. Counseling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6. Evaluation of reported illness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1510946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181664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err="1" smtClean="0"/>
              <a:t>Bloodborne</a:t>
            </a:r>
            <a:r>
              <a:rPr lang="en-US" dirty="0" smtClean="0"/>
              <a:t> pathogens are infectious microorganisms in human blood that can cause disease in humans. These pathogens include, but are not limited to, hepatitis B (HBV), hepatitis C (HCV) and human immunodeficiency virus (HIV). </a:t>
            </a:r>
            <a:r>
              <a:rPr lang="en-US" dirty="0" err="1" smtClean="0"/>
              <a:t>Needlesticks</a:t>
            </a:r>
            <a:r>
              <a:rPr lang="en-US" dirty="0" smtClean="0"/>
              <a:t> and other sharps-related injuries may expose workers to </a:t>
            </a:r>
            <a:r>
              <a:rPr lang="en-US" dirty="0" err="1" smtClean="0"/>
              <a:t>bloodborne</a:t>
            </a:r>
            <a:r>
              <a:rPr lang="en-US" dirty="0" smtClean="0"/>
              <a:t> pathogens. Workers in many occupations, including first responders, housekeeping personnel in some industries, nurses and other healthcare personnel, all may be at risk for exposure to </a:t>
            </a:r>
            <a:r>
              <a:rPr lang="en-US" dirty="0" err="1" smtClean="0"/>
              <a:t>bloodborne</a:t>
            </a:r>
            <a:r>
              <a:rPr lang="en-US" dirty="0" smtClean="0"/>
              <a:t> pathogens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a:p>
        </p:txBody>
      </p:sp>
    </p:spTree>
    <p:extLst>
      <p:ext uri="{BB962C8B-B14F-4D97-AF65-F5344CB8AC3E}">
        <p14:creationId xmlns:p14="http://schemas.microsoft.com/office/powerpoint/2010/main" val="320215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http://www.cdc.gov/hepatitis/hbv/index.htm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Hepatitis B Virus (HBV)</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serious liver disease (Hepatitis B), which can become a chronic condition that causes permanent scarring of liver, leading to liver failure or liver cancer; estimated 2,000-4,000 deaths per year in U.S.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Symptoms: fever, fatigue, loss of appetite, nausea, vomiting, abdominal pain, dark urine, joint pain, jaundice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HBV is much more transmissible than HIV; risk of infection from single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needlestick</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is 6%-30% (CDC 1997)</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 50% of infected people are unaware that they have HBV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 HBV can survive for at least one week in dried blood on environmental surfaces or contaminated needles and instruments</a:t>
            </a:r>
          </a:p>
          <a:p>
            <a:endParaRPr lang="en-US" dirty="0" smtClean="0"/>
          </a:p>
          <a:p>
            <a:r>
              <a:rPr lang="en-US" dirty="0" smtClean="0"/>
              <a:t>The risk of health care workers being exposed to HIV on the job (occupational exposure) is very low, especially if they use protective practices and personal protective equipment to prevent HIV and other blood-borne infections. For health care workers on the job, the main risk of HIV transmission is from being stuck with an HIV-contaminated needle or other sharp object. However, even this risk is small. Scientists estimate that the risk of HIV infection from being stuck with a needle used on an HIV-infected person is less than 1%.</a:t>
            </a:r>
          </a:p>
          <a:p>
            <a:r>
              <a:rPr lang="en-US" dirty="0" smtClean="0"/>
              <a:t>(Source CDC – HIV transmission)</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71588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http://www.cdc.gov/hepatitis/hcv/index.htm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Hepatitis C Virus (HCV)</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chronic illness (Hepatitis C); attacks the liver and leads to inflammation; chronic infection develops in 75%-85% of patients, with 70% developing active liver disease (CDC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can result in long-term health problems, even death</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Symptoms: fever, fatigue, loss of appetite, nausea, vomiting, abdominal pain, dark urine, joint pain, jaundice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Approximately 3.2 million people infected in U.S.; most have no symptoms and don’t know they are infected until decades later when liver damage shows up in routine tests.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72429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Photo:  https://phil.cdc.gov/phil/details.asp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Human Immunodeficiency Virus (HIV)</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Acquired Immunodeficiency Syndrome (AIDS);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attacks the immune system cells, weakening and eventually destroying the immune system,  and, thus, leaving the body at higher risk of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developing more serious conditions such as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pneumonia or cancer; nearly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7,000 people died from HIV/AIDS in U.S. in 2013</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Estimated that more than 1.1 million people are living with HIV; close to 1 in 5 are unaware they are infected; once infected, human body cannot get rid of the HIV completely – infected for life</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Some people experience flu-like symptoms (fever, chills,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rash, night sweats, muscle aches, sore throat, fatigue, swollen lymph nodes, or mouth ulcers) 2-4 weeks after infection, while others may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not feel sick</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 HIV does not survive long and cannot reproduce outside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human host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44610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North Caroline Department of Labor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http://www.nclabor.com/osha/etta/indguide/ig7.pdf</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Other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diseases</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aused by viruses or bacteria;</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Circulate in blood for prolonged periods during at least</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some phases and, therefore, capable of being transmitted</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through blood or other potentially infectious materials; </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Most are rare in the U.S.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251194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This is a list of other </a:t>
            </a:r>
            <a:r>
              <a:rPr lang="en-US" dirty="0" err="1" smtClean="0"/>
              <a:t>bloodborne</a:t>
            </a:r>
            <a:r>
              <a:rPr lang="en-US" dirty="0" smtClean="0"/>
              <a:t> diseases – caused by viruses or bacteria; these circulate in blood for prolonged periods during at least some phases and, therefore, capable of being transmitted through blood or other potentially infectious materials; most are rare in the U.S. </a:t>
            </a:r>
          </a:p>
          <a:p>
            <a:r>
              <a:rPr lang="en-US" dirty="0" smtClean="0"/>
              <a:t>(North Carolina Department of Labor 2010)</a:t>
            </a:r>
          </a:p>
          <a:p>
            <a:endParaRPr lang="en-US" dirty="0" smtClean="0"/>
          </a:p>
          <a:p>
            <a:r>
              <a:rPr lang="en-US" dirty="0" smtClean="0"/>
              <a:t>            1. Hepatitis D (HDV) </a:t>
            </a:r>
          </a:p>
          <a:p>
            <a:r>
              <a:rPr lang="en-US" dirty="0" smtClean="0"/>
              <a:t>            2. Syphilis </a:t>
            </a:r>
          </a:p>
          <a:p>
            <a:r>
              <a:rPr lang="en-US" dirty="0" smtClean="0"/>
              <a:t>            3. Malaria             </a:t>
            </a:r>
          </a:p>
          <a:p>
            <a:r>
              <a:rPr lang="en-US" dirty="0" smtClean="0"/>
              <a:t>            4. </a:t>
            </a:r>
            <a:r>
              <a:rPr lang="en-US" dirty="0" err="1" smtClean="0"/>
              <a:t>Babesiosis</a:t>
            </a:r>
            <a:r>
              <a:rPr lang="en-US" dirty="0" smtClean="0"/>
              <a:t> </a:t>
            </a:r>
          </a:p>
          <a:p>
            <a:r>
              <a:rPr lang="en-US" dirty="0" smtClean="0"/>
              <a:t>            5. Brucellosis </a:t>
            </a:r>
          </a:p>
          <a:p>
            <a:r>
              <a:rPr lang="en-US" dirty="0" smtClean="0"/>
              <a:t>            6. Leptospirosis </a:t>
            </a:r>
          </a:p>
          <a:p>
            <a:r>
              <a:rPr lang="en-US" dirty="0" smtClean="0"/>
              <a:t>            7. </a:t>
            </a:r>
            <a:r>
              <a:rPr lang="en-US" dirty="0" err="1" smtClean="0"/>
              <a:t>Arboviral</a:t>
            </a:r>
            <a:r>
              <a:rPr lang="en-US" dirty="0" smtClean="0"/>
              <a:t> infections</a:t>
            </a:r>
          </a:p>
          <a:p>
            <a:r>
              <a:rPr lang="en-US" dirty="0" smtClean="0"/>
              <a:t>            8. Relapsing fever</a:t>
            </a:r>
          </a:p>
          <a:p>
            <a:r>
              <a:rPr lang="en-US" dirty="0" smtClean="0"/>
              <a:t>            9. Creutzfeldt-Jakob disease</a:t>
            </a:r>
          </a:p>
          <a:p>
            <a:r>
              <a:rPr lang="en-US" dirty="0" smtClean="0"/>
              <a:t>          10. Human T-</a:t>
            </a:r>
            <a:r>
              <a:rPr lang="en-US" dirty="0" err="1" smtClean="0"/>
              <a:t>lymphotropic</a:t>
            </a:r>
            <a:r>
              <a:rPr lang="en-US" dirty="0" smtClean="0"/>
              <a:t> virus type I</a:t>
            </a:r>
          </a:p>
          <a:p>
            <a:r>
              <a:rPr lang="en-US" dirty="0" smtClean="0"/>
              <a:t>          11. Viral hemorrhagic fever</a:t>
            </a:r>
          </a:p>
          <a:p>
            <a:endParaRPr lang="en-US" dirty="0" smtClean="0"/>
          </a:p>
          <a:p>
            <a:r>
              <a:rPr lang="en-US" dirty="0" smtClean="0"/>
              <a:t>http://www.nclabor.com/osha/etta/indguide/ig7.pdf</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48944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7338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a:t>
            </a:r>
            <a:r>
              <a:rPr lang="en-US" sz="800" b="0" baseline="0" dirty="0" err="1" smtClean="0">
                <a:solidFill>
                  <a:schemeClr val="bg1"/>
                </a:solidFill>
                <a:effectLst/>
                <a:latin typeface="Tahoma" panose="020B0604030504040204" pitchFamily="34" charset="0"/>
                <a:ea typeface="Tahoma" panose="020B0604030504040204" pitchFamily="34" charset="0"/>
                <a:cs typeface="Tahoma" panose="020B0604030504040204" pitchFamily="34" charset="0"/>
              </a:rPr>
              <a:t>Bloodborne</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Pathogens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ctrTitle"/>
          </p:nvPr>
        </p:nvSpPr>
        <p:spPr>
          <a:prstGeom prst="rect">
            <a:avLst/>
          </a:prstGeom>
        </p:spPr>
        <p:txBody>
          <a:bodyPr/>
          <a:lstStyle/>
          <a:p>
            <a:pPr algn="ctr" eaLnBrk="1" hangingPunct="1"/>
            <a:r>
              <a:rPr lang="en-US" altLang="en-US" sz="4800" b="1" dirty="0" err="1" smtClean="0">
                <a:solidFill>
                  <a:schemeClr val="tx1"/>
                </a:solidFill>
              </a:rPr>
              <a:t>Bloodborne</a:t>
            </a:r>
            <a:r>
              <a:rPr lang="en-US" altLang="en-US" sz="4800" b="1" dirty="0" smtClean="0">
                <a:solidFill>
                  <a:schemeClr val="tx1"/>
                </a:solidFill>
              </a:rPr>
              <a:t> Pathogens   </a:t>
            </a:r>
            <a:br>
              <a:rPr lang="en-US" altLang="en-US" sz="4800" b="1" dirty="0" smtClean="0">
                <a:solidFill>
                  <a:schemeClr val="tx1"/>
                </a:solidFill>
              </a:rPr>
            </a:br>
            <a:endParaRPr lang="en-US" altLang="en-US" sz="4800" b="1" dirty="0" smtClean="0"/>
          </a:p>
        </p:txBody>
      </p:sp>
      <p:sp>
        <p:nvSpPr>
          <p:cNvPr id="5" name="Subtitle 2"/>
          <p:cNvSpPr>
            <a:spLocks noGrp="1"/>
          </p:cNvSpPr>
          <p:nvPr>
            <p:ph type="subTitle" idx="1"/>
          </p:nvPr>
        </p:nvSpPr>
        <p:spPr>
          <a:xfrm>
            <a:off x="0" y="3434862"/>
            <a:ext cx="9144000" cy="1752600"/>
          </a:xfrm>
        </p:spPr>
        <p:txBody>
          <a:bodyPr/>
          <a:lstStyle/>
          <a:p>
            <a:r>
              <a:rPr lang="en-US" dirty="0" smtClean="0"/>
              <a:t>OSHA 10-hour Outreach Training</a:t>
            </a:r>
          </a:p>
          <a:p>
            <a:r>
              <a:rPr lang="en-US" dirty="0" smtClean="0"/>
              <a:t>General Industry</a:t>
            </a:r>
            <a:endParaRPr lang="en-US" dirty="0"/>
          </a:p>
        </p:txBody>
      </p:sp>
    </p:spTree>
    <p:extLst>
      <p:ext uri="{BB962C8B-B14F-4D97-AF65-F5344CB8AC3E}">
        <p14:creationId xmlns:p14="http://schemas.microsoft.com/office/powerpoint/2010/main" val="399554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457200" y="1123950"/>
            <a:ext cx="8153400" cy="4591049"/>
          </a:xfrm>
        </p:spPr>
        <p:txBody>
          <a:bodyPr/>
          <a:lstStyle/>
          <a:p>
            <a:pPr marL="0" indent="0" eaLnBrk="1" hangingPunct="1">
              <a:lnSpc>
                <a:spcPct val="90000"/>
              </a:lnSpc>
              <a:buNone/>
            </a:pPr>
            <a:r>
              <a:rPr lang="en-US" altLang="en-US" dirty="0" smtClean="0"/>
              <a:t>Contamination sources:</a:t>
            </a:r>
          </a:p>
          <a:p>
            <a:pPr>
              <a:lnSpc>
                <a:spcPct val="90000"/>
              </a:lnSpc>
            </a:pPr>
            <a:r>
              <a:rPr lang="en-US" altLang="en-US" sz="2800" dirty="0" smtClean="0"/>
              <a:t>Blood</a:t>
            </a:r>
          </a:p>
          <a:p>
            <a:pPr>
              <a:lnSpc>
                <a:spcPct val="90000"/>
              </a:lnSpc>
            </a:pPr>
            <a:r>
              <a:rPr lang="en-US" altLang="en-US" sz="2800" dirty="0" smtClean="0"/>
              <a:t>Other potentially infectious </a:t>
            </a:r>
            <a:br>
              <a:rPr lang="en-US" altLang="en-US" sz="2800" dirty="0" smtClean="0"/>
            </a:br>
            <a:r>
              <a:rPr lang="en-US" altLang="en-US" sz="2800" dirty="0" smtClean="0"/>
              <a:t>materials (OPIM)</a:t>
            </a:r>
          </a:p>
          <a:p>
            <a:pPr lvl="1">
              <a:lnSpc>
                <a:spcPct val="90000"/>
              </a:lnSpc>
            </a:pPr>
            <a:r>
              <a:rPr lang="en-US" altLang="en-US" sz="2400" dirty="0" smtClean="0"/>
              <a:t>Human body fluids</a:t>
            </a:r>
          </a:p>
          <a:p>
            <a:pPr lvl="1">
              <a:lnSpc>
                <a:spcPct val="90000"/>
              </a:lnSpc>
            </a:pPr>
            <a:r>
              <a:rPr lang="en-US" altLang="en-US" sz="2400" dirty="0" smtClean="0"/>
              <a:t>Any unfixed tissue or organ from human</a:t>
            </a:r>
          </a:p>
          <a:p>
            <a:pPr lvl="1">
              <a:lnSpc>
                <a:spcPct val="90000"/>
              </a:lnSpc>
            </a:pPr>
            <a:r>
              <a:rPr lang="en-US" altLang="en-US" sz="2400" dirty="0" smtClean="0"/>
              <a:t>Cultures, culture mediums, or other solutions</a:t>
            </a:r>
          </a:p>
          <a:p>
            <a:pPr lvl="1">
              <a:lnSpc>
                <a:spcPct val="90000"/>
              </a:lnSpc>
            </a:pPr>
            <a:r>
              <a:rPr lang="en-US" altLang="en-US" sz="2400" dirty="0"/>
              <a:t>E</a:t>
            </a:r>
            <a:r>
              <a:rPr lang="en-US" altLang="en-US" sz="2400" dirty="0" smtClean="0"/>
              <a:t>xperimental animal blood, tissues, or organs infected with HIV or HBV</a:t>
            </a:r>
          </a:p>
          <a:p>
            <a:endParaRPr lang="en-US" altLang="en-US" dirty="0" smtClean="0"/>
          </a:p>
        </p:txBody>
      </p:sp>
      <p:pic>
        <p:nvPicPr>
          <p:cNvPr id="2" name="Picture 1" title="Biohazard"/>
          <p:cNvPicPr>
            <a:picLocks noChangeAspect="1"/>
          </p:cNvPicPr>
          <p:nvPr/>
        </p:nvPicPr>
        <p:blipFill rotWithShape="1">
          <a:blip r:embed="rId3">
            <a:extLst>
              <a:ext uri="{28A0092B-C50C-407E-A947-70E740481C1C}">
                <a14:useLocalDpi xmlns:a14="http://schemas.microsoft.com/office/drawing/2010/main" val="0"/>
              </a:ext>
            </a:extLst>
          </a:blip>
          <a:srcRect t="13333" b="9333"/>
          <a:stretch/>
        </p:blipFill>
        <p:spPr>
          <a:xfrm>
            <a:off x="6705600" y="1257376"/>
            <a:ext cx="1676400" cy="1555699"/>
          </a:xfrm>
          <a:prstGeom prst="rect">
            <a:avLst/>
          </a:prstGeom>
          <a:ln>
            <a:solidFill>
              <a:schemeClr val="tx1"/>
            </a:solidFill>
          </a:ln>
        </p:spPr>
      </p:pic>
      <p:sp>
        <p:nvSpPr>
          <p:cNvPr id="5" name="TextBox 4"/>
          <p:cNvSpPr txBox="1"/>
          <p:nvPr/>
        </p:nvSpPr>
        <p:spPr>
          <a:xfrm>
            <a:off x="7353300" y="2813075"/>
            <a:ext cx="1143000" cy="222340"/>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219808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914400" y="1143000"/>
            <a:ext cx="7315200" cy="2743200"/>
          </a:xfrm>
        </p:spPr>
        <p:txBody>
          <a:bodyPr/>
          <a:lstStyle/>
          <a:p>
            <a:pPr marL="0" indent="0" eaLnBrk="1" hangingPunct="1">
              <a:lnSpc>
                <a:spcPct val="90000"/>
              </a:lnSpc>
              <a:buNone/>
            </a:pPr>
            <a:r>
              <a:rPr lang="en-US" altLang="en-US" dirty="0" smtClean="0"/>
              <a:t>Spread of </a:t>
            </a:r>
            <a:r>
              <a:rPr lang="en-US" altLang="en-US" dirty="0" err="1" smtClean="0"/>
              <a:t>bloodborne</a:t>
            </a:r>
            <a:r>
              <a:rPr lang="en-US" altLang="en-US" dirty="0" smtClean="0"/>
              <a:t> pathogens occurs through:</a:t>
            </a:r>
          </a:p>
          <a:p>
            <a:pPr>
              <a:lnSpc>
                <a:spcPct val="90000"/>
              </a:lnSpc>
            </a:pPr>
            <a:r>
              <a:rPr lang="en-US" altLang="en-US" sz="2800" dirty="0" smtClean="0"/>
              <a:t>Direct contact</a:t>
            </a:r>
          </a:p>
          <a:p>
            <a:pPr>
              <a:lnSpc>
                <a:spcPct val="90000"/>
              </a:lnSpc>
            </a:pPr>
            <a:r>
              <a:rPr lang="en-US" altLang="en-US" sz="2800" dirty="0" smtClean="0"/>
              <a:t>Indirect contact</a:t>
            </a:r>
          </a:p>
          <a:p>
            <a:pPr>
              <a:lnSpc>
                <a:spcPct val="90000"/>
              </a:lnSpc>
            </a:pPr>
            <a:r>
              <a:rPr lang="en-US" altLang="en-US" sz="2800" dirty="0" smtClean="0"/>
              <a:t>Respiratory transmission</a:t>
            </a:r>
          </a:p>
          <a:p>
            <a:pPr>
              <a:lnSpc>
                <a:spcPct val="90000"/>
              </a:lnSpc>
            </a:pPr>
            <a:r>
              <a:rPr lang="en-US" altLang="en-US" sz="2800" dirty="0" smtClean="0"/>
              <a:t>Vector-borne transmission</a:t>
            </a:r>
          </a:p>
          <a:p>
            <a:endParaRPr lang="en-US" altLang="en-US" sz="2800" dirty="0" smtClean="0"/>
          </a:p>
        </p:txBody>
      </p:sp>
      <p:pic>
        <p:nvPicPr>
          <p:cNvPr id="2" name="Picture 1" title="Spread of bloodborne pathoge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772" y="3429000"/>
            <a:ext cx="2671091" cy="2094698"/>
          </a:xfrm>
          <a:prstGeom prst="rect">
            <a:avLst/>
          </a:prstGeom>
          <a:ln>
            <a:solidFill>
              <a:schemeClr val="tx1"/>
            </a:solidFill>
          </a:ln>
        </p:spPr>
      </p:pic>
      <p:sp>
        <p:nvSpPr>
          <p:cNvPr id="5" name="TextBox 4"/>
          <p:cNvSpPr txBox="1"/>
          <p:nvPr/>
        </p:nvSpPr>
        <p:spPr>
          <a:xfrm>
            <a:off x="6553200" y="5523698"/>
            <a:ext cx="2133600"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1363736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685800" y="1295400"/>
            <a:ext cx="4648200" cy="4556641"/>
          </a:xfrm>
        </p:spPr>
        <p:txBody>
          <a:bodyPr/>
          <a:lstStyle/>
          <a:p>
            <a:pPr marL="0" indent="0" eaLnBrk="1" hangingPunct="1">
              <a:lnSpc>
                <a:spcPct val="90000"/>
              </a:lnSpc>
              <a:buNone/>
            </a:pPr>
            <a:r>
              <a:rPr lang="en-US" altLang="en-US" dirty="0" smtClean="0"/>
              <a:t>How exposure occurs:</a:t>
            </a:r>
          </a:p>
          <a:p>
            <a:pPr>
              <a:lnSpc>
                <a:spcPct val="90000"/>
              </a:lnSpc>
            </a:pPr>
            <a:r>
              <a:rPr lang="en-US" altLang="en-US" sz="2800" dirty="0" err="1" smtClean="0"/>
              <a:t>Needlesticks</a:t>
            </a:r>
            <a:endParaRPr lang="en-US" altLang="en-US" sz="2800" dirty="0" smtClean="0"/>
          </a:p>
          <a:p>
            <a:pPr>
              <a:lnSpc>
                <a:spcPct val="90000"/>
              </a:lnSpc>
            </a:pPr>
            <a:r>
              <a:rPr lang="en-US" altLang="en-US" sz="2800" dirty="0" smtClean="0"/>
              <a:t>Cuts from other contaminated sharps</a:t>
            </a:r>
          </a:p>
          <a:p>
            <a:pPr>
              <a:lnSpc>
                <a:spcPct val="90000"/>
              </a:lnSpc>
            </a:pPr>
            <a:r>
              <a:rPr lang="en-US" altLang="en-US" sz="2800" dirty="0" smtClean="0"/>
              <a:t>Contact of mucous membrane or broken skin with contaminated blood or OPIM</a:t>
            </a:r>
          </a:p>
          <a:p>
            <a:endParaRPr lang="en-US" altLang="en-US" dirty="0" smtClean="0"/>
          </a:p>
        </p:txBody>
      </p:sp>
      <p:pic>
        <p:nvPicPr>
          <p:cNvPr id="4" name="Picture 6" descr="P:\Bloodborne Pictures\BBP1.jpg" title="Needle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178" y="1301044"/>
            <a:ext cx="2557999" cy="33834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39000" y="4704278"/>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2187672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533399" y="1143000"/>
            <a:ext cx="7848601" cy="4953000"/>
          </a:xfrm>
        </p:spPr>
        <p:txBody>
          <a:bodyPr/>
          <a:lstStyle/>
          <a:p>
            <a:pPr marL="0" indent="0" eaLnBrk="1" hangingPunct="1">
              <a:lnSpc>
                <a:spcPct val="90000"/>
              </a:lnSpc>
              <a:buNone/>
            </a:pPr>
            <a:r>
              <a:rPr lang="en-US" altLang="en-US" dirty="0" smtClean="0"/>
              <a:t>Occupational exposures:</a:t>
            </a:r>
          </a:p>
          <a:p>
            <a:pPr eaLnBrk="1" hangingPunct="1">
              <a:lnSpc>
                <a:spcPct val="90000"/>
              </a:lnSpc>
            </a:pPr>
            <a:r>
              <a:rPr lang="en-US" altLang="en-US" sz="2800" dirty="0" smtClean="0"/>
              <a:t>Occupations at risk</a:t>
            </a:r>
          </a:p>
          <a:p>
            <a:pPr lvl="1">
              <a:lnSpc>
                <a:spcPct val="90000"/>
              </a:lnSpc>
            </a:pPr>
            <a:r>
              <a:rPr lang="en-US" altLang="en-US" sz="2400" dirty="0" smtClean="0"/>
              <a:t>First responders</a:t>
            </a:r>
          </a:p>
          <a:p>
            <a:pPr lvl="1">
              <a:lnSpc>
                <a:spcPct val="90000"/>
              </a:lnSpc>
            </a:pPr>
            <a:r>
              <a:rPr lang="en-US" altLang="en-US" sz="2400" dirty="0" smtClean="0"/>
              <a:t>Housekeeping personnel </a:t>
            </a:r>
            <a:br>
              <a:rPr lang="en-US" altLang="en-US" sz="2400" dirty="0" smtClean="0"/>
            </a:br>
            <a:r>
              <a:rPr lang="en-US" altLang="en-US" sz="2400" dirty="0" smtClean="0"/>
              <a:t>in some industries</a:t>
            </a:r>
          </a:p>
          <a:p>
            <a:pPr lvl="1">
              <a:lnSpc>
                <a:spcPct val="90000"/>
              </a:lnSpc>
            </a:pPr>
            <a:r>
              <a:rPr lang="en-US" altLang="en-US" sz="2400" dirty="0" smtClean="0"/>
              <a:t>Nurses and other </a:t>
            </a:r>
            <a:br>
              <a:rPr lang="en-US" altLang="en-US" sz="2400" dirty="0" smtClean="0"/>
            </a:br>
            <a:r>
              <a:rPr lang="en-US" altLang="en-US" sz="2400" dirty="0" smtClean="0"/>
              <a:t>healthcare personnel</a:t>
            </a:r>
            <a:endParaRPr lang="en-US" altLang="en-US" sz="2400" dirty="0"/>
          </a:p>
          <a:p>
            <a:pPr>
              <a:lnSpc>
                <a:spcPct val="90000"/>
              </a:lnSpc>
            </a:pPr>
            <a:r>
              <a:rPr lang="en-US" altLang="en-US" sz="2800" dirty="0" smtClean="0"/>
              <a:t>CDC estimates 5.6 million workers in healthcare and related occupations are at risk</a:t>
            </a:r>
          </a:p>
          <a:p>
            <a:pPr>
              <a:lnSpc>
                <a:spcPct val="90000"/>
              </a:lnSpc>
            </a:pPr>
            <a:r>
              <a:rPr lang="en-US" altLang="en-US" sz="2800" dirty="0" smtClean="0"/>
              <a:t>All occupational exposure to blood or OPIM places workers at risk</a:t>
            </a:r>
          </a:p>
          <a:p>
            <a:endParaRPr lang="en-US" altLang="en-US" sz="2800" dirty="0" smtClean="0"/>
          </a:p>
        </p:txBody>
      </p:sp>
      <p:sp>
        <p:nvSpPr>
          <p:cNvPr id="5" name="TextBox 4"/>
          <p:cNvSpPr txBox="1"/>
          <p:nvPr/>
        </p:nvSpPr>
        <p:spPr>
          <a:xfrm>
            <a:off x="6629400" y="3412280"/>
            <a:ext cx="2133600" cy="215444"/>
          </a:xfrm>
          <a:prstGeom prst="rect">
            <a:avLst/>
          </a:prstGeom>
          <a:noFill/>
        </p:spPr>
        <p:txBody>
          <a:bodyPr wrap="square" rtlCol="0">
            <a:spAutoFit/>
          </a:bodyPr>
          <a:lstStyle/>
          <a:p>
            <a:pPr algn="r"/>
            <a:r>
              <a:rPr lang="en-US" sz="800" dirty="0" smtClean="0"/>
              <a:t>Source: OSHA</a:t>
            </a:r>
            <a:endParaRPr lang="en-US" sz="800" dirty="0"/>
          </a:p>
        </p:txBody>
      </p:sp>
      <p:pic>
        <p:nvPicPr>
          <p:cNvPr id="2" name="Picture 1" title="Working medical personn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805" y="1582780"/>
            <a:ext cx="3400995" cy="1829500"/>
          </a:xfrm>
          <a:prstGeom prst="rect">
            <a:avLst/>
          </a:prstGeom>
          <a:ln>
            <a:solidFill>
              <a:schemeClr val="tx1"/>
            </a:solidFill>
          </a:ln>
        </p:spPr>
      </p:pic>
    </p:spTree>
    <p:extLst>
      <p:ext uri="{BB962C8B-B14F-4D97-AF65-F5344CB8AC3E}">
        <p14:creationId xmlns:p14="http://schemas.microsoft.com/office/powerpoint/2010/main" val="3197266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pic>
        <p:nvPicPr>
          <p:cNvPr id="4" name="Picture 3" title="Occupational groupd of healthcare personnel exposed to blood/body fluids"/>
          <p:cNvPicPr>
            <a:picLocks noChangeAspect="1"/>
          </p:cNvPicPr>
          <p:nvPr/>
        </p:nvPicPr>
        <p:blipFill rotWithShape="1">
          <a:blip r:embed="rId3">
            <a:extLst>
              <a:ext uri="{28A0092B-C50C-407E-A947-70E740481C1C}">
                <a14:useLocalDpi xmlns:a14="http://schemas.microsoft.com/office/drawing/2010/main" val="0"/>
              </a:ext>
            </a:extLst>
          </a:blip>
          <a:srcRect l="23033" t="9948" r="15195" b="4393"/>
          <a:stretch/>
        </p:blipFill>
        <p:spPr>
          <a:xfrm>
            <a:off x="275923" y="1568532"/>
            <a:ext cx="4143677" cy="3232068"/>
          </a:xfrm>
          <a:prstGeom prst="rect">
            <a:avLst/>
          </a:prstGeom>
          <a:ln>
            <a:solidFill>
              <a:schemeClr val="tx1"/>
            </a:solidFill>
          </a:ln>
        </p:spPr>
      </p:pic>
      <p:sp>
        <p:nvSpPr>
          <p:cNvPr id="7" name="TextBox 6"/>
          <p:cNvSpPr txBox="1"/>
          <p:nvPr/>
        </p:nvSpPr>
        <p:spPr>
          <a:xfrm>
            <a:off x="228600" y="4873132"/>
            <a:ext cx="8686800" cy="461665"/>
          </a:xfrm>
          <a:prstGeom prst="rect">
            <a:avLst/>
          </a:prstGeom>
          <a:noFill/>
        </p:spPr>
        <p:txBody>
          <a:bodyPr wrap="square" rtlCol="0">
            <a:spAutoFit/>
          </a:bodyPr>
          <a:lstStyle/>
          <a:p>
            <a:r>
              <a:rPr lang="en-US" sz="800" dirty="0" smtClean="0"/>
              <a:t>The figure on left shows percent of occupational groups of healthcare workers exposed to blood or body fluids, with nurses (44%), physicians (28%), and technicians (15%) accounting for most of the incidents. The figure on the right shows healthcare work locations where exposures occurred, with inpatient facilities, such as the medical or surgical ward (20%) and intensive care unit (13%), and operating rooms (25%) accounting for the majority of exposure sites. Source: CDC  (2008)</a:t>
            </a:r>
            <a:endParaRPr lang="en-US" sz="800" dirty="0"/>
          </a:p>
        </p:txBody>
      </p:sp>
      <p:pic>
        <p:nvPicPr>
          <p:cNvPr id="5" name="Picture 4" title="work locations where blood/body fluid exposures occured"/>
          <p:cNvPicPr>
            <a:picLocks noChangeAspect="1"/>
          </p:cNvPicPr>
          <p:nvPr/>
        </p:nvPicPr>
        <p:blipFill rotWithShape="1">
          <a:blip r:embed="rId4">
            <a:extLst>
              <a:ext uri="{28A0092B-C50C-407E-A947-70E740481C1C}">
                <a14:useLocalDpi xmlns:a14="http://schemas.microsoft.com/office/drawing/2010/main" val="0"/>
              </a:ext>
            </a:extLst>
          </a:blip>
          <a:srcRect l="17500" t="5556" r="17500" b="5556"/>
          <a:stretch/>
        </p:blipFill>
        <p:spPr>
          <a:xfrm>
            <a:off x="4713712" y="1568532"/>
            <a:ext cx="4201688" cy="3232068"/>
          </a:xfrm>
          <a:prstGeom prst="rect">
            <a:avLst/>
          </a:prstGeom>
          <a:ln>
            <a:solidFill>
              <a:schemeClr val="tx1"/>
            </a:solidFill>
          </a:ln>
        </p:spPr>
      </p:pic>
    </p:spTree>
    <p:extLst>
      <p:ext uri="{BB962C8B-B14F-4D97-AF65-F5344CB8AC3E}">
        <p14:creationId xmlns:p14="http://schemas.microsoft.com/office/powerpoint/2010/main" val="469720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3999" cy="990600"/>
          </a:xfrm>
        </p:spPr>
        <p:txBody>
          <a:bodyPr/>
          <a:lstStyle/>
          <a:p>
            <a:pPr algn="ctr" eaLnBrk="1" hangingPunct="1"/>
            <a:r>
              <a:rPr lang="en-US" altLang="en-US" b="1" dirty="0" smtClean="0"/>
              <a:t>Exposure Control Plan (ECP)</a:t>
            </a:r>
          </a:p>
        </p:txBody>
      </p:sp>
      <p:sp>
        <p:nvSpPr>
          <p:cNvPr id="29699" name="Rectangle 3"/>
          <p:cNvSpPr>
            <a:spLocks noGrp="1" noChangeArrowheads="1"/>
          </p:cNvSpPr>
          <p:nvPr>
            <p:ph type="body" idx="1"/>
          </p:nvPr>
        </p:nvSpPr>
        <p:spPr>
          <a:xfrm>
            <a:off x="1186655" y="1441273"/>
            <a:ext cx="6770687" cy="1768475"/>
          </a:xfrm>
        </p:spPr>
        <p:txBody>
          <a:bodyPr/>
          <a:lstStyle/>
          <a:p>
            <a:pPr marL="0" indent="0">
              <a:buNone/>
            </a:pPr>
            <a:r>
              <a:rPr lang="en-US" altLang="en-US" dirty="0" smtClean="0"/>
              <a:t>Establish an Exposure Control Plan</a:t>
            </a:r>
          </a:p>
          <a:p>
            <a:r>
              <a:rPr lang="en-US" altLang="en-US" sz="2800" dirty="0" smtClean="0"/>
              <a:t>Written plan</a:t>
            </a:r>
          </a:p>
          <a:p>
            <a:r>
              <a:rPr lang="en-US" altLang="en-US" sz="2800" dirty="0" smtClean="0"/>
              <a:t>Review and update plan</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3619500" y="35814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936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3999" cy="990600"/>
          </a:xfrm>
        </p:spPr>
        <p:txBody>
          <a:bodyPr/>
          <a:lstStyle/>
          <a:p>
            <a:pPr algn="ctr" eaLnBrk="1" hangingPunct="1"/>
            <a:r>
              <a:rPr lang="en-US" altLang="en-US" b="1" dirty="0" smtClean="0"/>
              <a:t>Exposure Control Plan (ECP)</a:t>
            </a:r>
          </a:p>
        </p:txBody>
      </p:sp>
      <p:sp>
        <p:nvSpPr>
          <p:cNvPr id="29699" name="Rectangle 3"/>
          <p:cNvSpPr>
            <a:spLocks noGrp="1" noChangeArrowheads="1"/>
          </p:cNvSpPr>
          <p:nvPr>
            <p:ph type="body" idx="1"/>
          </p:nvPr>
        </p:nvSpPr>
        <p:spPr>
          <a:xfrm>
            <a:off x="838200" y="1371600"/>
            <a:ext cx="6084887" cy="4283075"/>
          </a:xfrm>
        </p:spPr>
        <p:txBody>
          <a:bodyPr/>
          <a:lstStyle/>
          <a:p>
            <a:pPr marL="0" indent="0">
              <a:buNone/>
            </a:pPr>
            <a:r>
              <a:rPr lang="en-US" altLang="en-US" dirty="0" smtClean="0"/>
              <a:t>Required elements of Exposure Control plan include:</a:t>
            </a:r>
          </a:p>
          <a:p>
            <a:r>
              <a:rPr lang="en-US" altLang="en-US" sz="2800" dirty="0" smtClean="0"/>
              <a:t>Exposure determination</a:t>
            </a:r>
          </a:p>
          <a:p>
            <a:r>
              <a:rPr lang="en-US" altLang="en-US" sz="2800" dirty="0" smtClean="0"/>
              <a:t>Schedule and method of implementation</a:t>
            </a:r>
          </a:p>
          <a:p>
            <a:r>
              <a:rPr lang="en-US" altLang="en-US" sz="2800" dirty="0" smtClean="0"/>
              <a:t>Procedure for evaluation of exposure incidents</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6324600" y="14478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455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3999" cy="1143000"/>
          </a:xfrm>
        </p:spPr>
        <p:txBody>
          <a:bodyPr/>
          <a:lstStyle/>
          <a:p>
            <a:pPr algn="ctr" eaLnBrk="1" hangingPunct="1"/>
            <a:r>
              <a:rPr lang="en-US" altLang="en-US" b="1" dirty="0" smtClean="0"/>
              <a:t>Exposure Control Plan (ECP)</a:t>
            </a:r>
          </a:p>
        </p:txBody>
      </p:sp>
      <p:sp>
        <p:nvSpPr>
          <p:cNvPr id="29699" name="Rectangle 3"/>
          <p:cNvSpPr>
            <a:spLocks noGrp="1" noChangeArrowheads="1"/>
          </p:cNvSpPr>
          <p:nvPr>
            <p:ph type="body" idx="1"/>
          </p:nvPr>
        </p:nvSpPr>
        <p:spPr>
          <a:xfrm>
            <a:off x="849313" y="1660525"/>
            <a:ext cx="6770687" cy="4283075"/>
          </a:xfrm>
        </p:spPr>
        <p:txBody>
          <a:bodyPr/>
          <a:lstStyle/>
          <a:p>
            <a:r>
              <a:rPr lang="en-US" altLang="en-US" sz="2800" dirty="0" smtClean="0"/>
              <a:t>Accessible to employees</a:t>
            </a:r>
          </a:p>
          <a:p>
            <a:r>
              <a:rPr lang="en-US" altLang="en-US" sz="2800" dirty="0" smtClean="0"/>
              <a:t>Review and update</a:t>
            </a:r>
          </a:p>
          <a:p>
            <a:pPr lvl="1"/>
            <a:r>
              <a:rPr lang="en-US" altLang="en-US" sz="2400" dirty="0" smtClean="0"/>
              <a:t>Annually</a:t>
            </a:r>
          </a:p>
          <a:p>
            <a:pPr lvl="1"/>
            <a:r>
              <a:rPr lang="en-US" altLang="en-US" sz="2400" dirty="0" smtClean="0"/>
              <a:t>When new or modified </a:t>
            </a:r>
            <a:br>
              <a:rPr lang="en-US" altLang="en-US" sz="2400" dirty="0" smtClean="0"/>
            </a:br>
            <a:r>
              <a:rPr lang="en-US" altLang="en-US" sz="2400" dirty="0" smtClean="0"/>
              <a:t>tasks/procedures are implemented</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6667500" y="18288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38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34950"/>
            <a:ext cx="8382000" cy="696913"/>
          </a:xfrm>
        </p:spPr>
        <p:txBody>
          <a:bodyPr/>
          <a:lstStyle/>
          <a:p>
            <a:pPr algn="ctr"/>
            <a:r>
              <a:rPr lang="en-US" altLang="en-US" b="1" dirty="0" smtClean="0"/>
              <a:t>Controlling Exposures</a:t>
            </a:r>
          </a:p>
        </p:txBody>
      </p:sp>
      <p:sp>
        <p:nvSpPr>
          <p:cNvPr id="36867" name="Content Placeholder 2"/>
          <p:cNvSpPr>
            <a:spLocks noGrp="1"/>
          </p:cNvSpPr>
          <p:nvPr>
            <p:ph idx="1"/>
          </p:nvPr>
        </p:nvSpPr>
        <p:spPr>
          <a:xfrm>
            <a:off x="685800" y="1447799"/>
            <a:ext cx="5755394" cy="3746955"/>
          </a:xfrm>
        </p:spPr>
        <p:txBody>
          <a:bodyPr/>
          <a:lstStyle/>
          <a:p>
            <a:pPr marL="0" indent="0">
              <a:buNone/>
            </a:pPr>
            <a:r>
              <a:rPr lang="en-US" altLang="en-US" dirty="0" smtClean="0"/>
              <a:t>Observe standard precautions, such as:</a:t>
            </a:r>
            <a:endParaRPr lang="en-US" altLang="en-US" sz="2800" dirty="0" smtClean="0"/>
          </a:p>
          <a:p>
            <a:r>
              <a:rPr lang="en-US" altLang="en-US" sz="2800" dirty="0" smtClean="0"/>
              <a:t>Treating all blood and bodily fluids as if they are contaminated</a:t>
            </a:r>
          </a:p>
          <a:p>
            <a:r>
              <a:rPr lang="en-US" altLang="en-US" sz="2800" dirty="0" smtClean="0"/>
              <a:t>Proper cleanup and decontamination</a:t>
            </a:r>
          </a:p>
          <a:p>
            <a:endParaRPr lang="en-US" altLang="en-US" dirty="0" smtClean="0"/>
          </a:p>
        </p:txBody>
      </p:sp>
      <p:pic>
        <p:nvPicPr>
          <p:cNvPr id="4" name="Picture 4" descr="C:\Nancy\Tiff Photos\Red Bag Waste copy.jpg" title="Controlling Expo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692" y="1658825"/>
            <a:ext cx="2089813" cy="35403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467598" y="5194755"/>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3347479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5783" y="152400"/>
            <a:ext cx="8988425" cy="838200"/>
          </a:xfrm>
        </p:spPr>
        <p:txBody>
          <a:bodyPr/>
          <a:lstStyle/>
          <a:p>
            <a:r>
              <a:rPr lang="en-US" altLang="en-US" dirty="0"/>
              <a:t>Controlling Exposures</a:t>
            </a:r>
            <a:endParaRPr lang="en-US" altLang="en-US" dirty="0" smtClean="0"/>
          </a:p>
        </p:txBody>
      </p:sp>
      <p:sp>
        <p:nvSpPr>
          <p:cNvPr id="17411" name="Rectangle 3"/>
          <p:cNvSpPr>
            <a:spLocks noGrp="1" noChangeArrowheads="1"/>
          </p:cNvSpPr>
          <p:nvPr>
            <p:ph type="body" idx="1"/>
          </p:nvPr>
        </p:nvSpPr>
        <p:spPr>
          <a:xfrm>
            <a:off x="576654" y="1219200"/>
            <a:ext cx="8153399" cy="2586800"/>
          </a:xfrm>
        </p:spPr>
        <p:txBody>
          <a:bodyPr/>
          <a:lstStyle/>
          <a:p>
            <a:pPr marL="0" indent="0">
              <a:buNone/>
              <a:defRPr/>
            </a:pPr>
            <a:r>
              <a:rPr lang="en-US" altLang="en-US" dirty="0" smtClean="0">
                <a:ea typeface="+mn-ea"/>
              </a:rPr>
              <a:t>Engineering and work practice controls:</a:t>
            </a:r>
          </a:p>
          <a:p>
            <a:pPr>
              <a:defRPr/>
            </a:pPr>
            <a:r>
              <a:rPr lang="en-US" altLang="en-US" sz="2800" dirty="0" smtClean="0"/>
              <a:t>Safer medical devices</a:t>
            </a:r>
          </a:p>
          <a:p>
            <a:pPr>
              <a:defRPr/>
            </a:pPr>
            <a:r>
              <a:rPr lang="en-US" altLang="en-US" sz="2800" dirty="0" smtClean="0"/>
              <a:t>Sharps disposal containers</a:t>
            </a:r>
          </a:p>
          <a:p>
            <a:pPr>
              <a:defRPr/>
            </a:pPr>
            <a:r>
              <a:rPr lang="en-US" altLang="en-US" sz="2800" dirty="0" smtClean="0"/>
              <a:t>Hand hygiene</a:t>
            </a:r>
          </a:p>
        </p:txBody>
      </p:sp>
      <p:pic>
        <p:nvPicPr>
          <p:cNvPr id="3" name="Picture 2" title="Need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87" y="3806000"/>
            <a:ext cx="2175275" cy="1831810"/>
          </a:xfrm>
          <a:prstGeom prst="rect">
            <a:avLst/>
          </a:prstGeom>
          <a:ln>
            <a:solidFill>
              <a:schemeClr val="tx1"/>
            </a:solidFill>
          </a:ln>
        </p:spPr>
      </p:pic>
      <p:sp>
        <p:nvSpPr>
          <p:cNvPr id="9" name="TextBox 8"/>
          <p:cNvSpPr txBox="1"/>
          <p:nvPr/>
        </p:nvSpPr>
        <p:spPr>
          <a:xfrm>
            <a:off x="676248" y="5638902"/>
            <a:ext cx="1219200" cy="215444"/>
          </a:xfrm>
          <a:prstGeom prst="rect">
            <a:avLst/>
          </a:prstGeom>
          <a:noFill/>
        </p:spPr>
        <p:txBody>
          <a:bodyPr wrap="square" rtlCol="0">
            <a:spAutoFit/>
          </a:bodyPr>
          <a:lstStyle/>
          <a:p>
            <a:r>
              <a:rPr lang="en-US" sz="800" dirty="0" smtClean="0"/>
              <a:t>Source: OSHA DTE</a:t>
            </a:r>
            <a:endParaRPr lang="en-US" sz="800" dirty="0"/>
          </a:p>
        </p:txBody>
      </p:sp>
      <p:pic>
        <p:nvPicPr>
          <p:cNvPr id="5" name="Picture 4" title="Needle Stor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806000"/>
            <a:ext cx="2590800" cy="1835767"/>
          </a:xfrm>
          <a:prstGeom prst="rect">
            <a:avLst/>
          </a:prstGeom>
          <a:ln>
            <a:solidFill>
              <a:schemeClr val="tx1"/>
            </a:solidFill>
          </a:ln>
        </p:spPr>
      </p:pic>
      <p:pic>
        <p:nvPicPr>
          <p:cNvPr id="6" name="Picture 5" title="Soa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3806000"/>
            <a:ext cx="2585214" cy="1831809"/>
          </a:xfrm>
          <a:prstGeom prst="rect">
            <a:avLst/>
          </a:prstGeom>
          <a:ln>
            <a:solidFill>
              <a:schemeClr val="tx1"/>
            </a:solidFill>
          </a:ln>
        </p:spPr>
      </p:pic>
      <p:sp>
        <p:nvSpPr>
          <p:cNvPr id="12" name="TextBox 11"/>
          <p:cNvSpPr txBox="1"/>
          <p:nvPr/>
        </p:nvSpPr>
        <p:spPr>
          <a:xfrm>
            <a:off x="7407585" y="5637809"/>
            <a:ext cx="1219200" cy="215444"/>
          </a:xfrm>
          <a:prstGeom prst="rect">
            <a:avLst/>
          </a:prstGeom>
          <a:noFill/>
        </p:spPr>
        <p:txBody>
          <a:bodyPr wrap="square" rtlCol="0">
            <a:spAutoFit/>
          </a:bodyPr>
          <a:lstStyle/>
          <a:p>
            <a:pPr algn="r"/>
            <a:r>
              <a:rPr lang="en-US" sz="800" dirty="0" smtClean="0"/>
              <a:t>Source: NIOSH</a:t>
            </a:r>
            <a:endParaRPr lang="en-US" sz="800" dirty="0"/>
          </a:p>
        </p:txBody>
      </p:sp>
      <p:sp>
        <p:nvSpPr>
          <p:cNvPr id="13" name="TextBox 12"/>
          <p:cNvSpPr txBox="1"/>
          <p:nvPr/>
        </p:nvSpPr>
        <p:spPr>
          <a:xfrm>
            <a:off x="3942340" y="5637809"/>
            <a:ext cx="1219200" cy="215444"/>
          </a:xfrm>
          <a:prstGeom prst="rect">
            <a:avLst/>
          </a:prstGeom>
          <a:noFill/>
        </p:spPr>
        <p:txBody>
          <a:bodyPr wrap="square" rtlCol="0">
            <a:spAutoFit/>
          </a:bodyPr>
          <a:lstStyle/>
          <a:p>
            <a:pPr algn="ctr"/>
            <a:r>
              <a:rPr lang="en-US" sz="800" dirty="0" smtClean="0"/>
              <a:t>Source: NIOSH</a:t>
            </a:r>
            <a:endParaRPr lang="en-US" sz="800" dirty="0"/>
          </a:p>
        </p:txBody>
      </p:sp>
    </p:spTree>
    <p:extLst>
      <p:ext uri="{BB962C8B-B14F-4D97-AF65-F5344CB8AC3E}">
        <p14:creationId xmlns:p14="http://schemas.microsoft.com/office/powerpoint/2010/main" val="258066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838200"/>
          </a:xfrm>
        </p:spPr>
        <p:txBody>
          <a:bodyPr/>
          <a:lstStyle/>
          <a:p>
            <a:pPr algn="ctr" eaLnBrk="1" hangingPunct="1"/>
            <a:r>
              <a:rPr lang="en-US" altLang="en-US" dirty="0" smtClean="0"/>
              <a:t>Introduction</a:t>
            </a:r>
            <a:endParaRPr lang="en-US" altLang="en-US" b="1" dirty="0" smtClean="0"/>
          </a:p>
        </p:txBody>
      </p:sp>
      <p:sp>
        <p:nvSpPr>
          <p:cNvPr id="19459" name="Rectangle 3"/>
          <p:cNvSpPr>
            <a:spLocks noGrp="1" noChangeArrowheads="1"/>
          </p:cNvSpPr>
          <p:nvPr>
            <p:ph type="body" idx="1"/>
          </p:nvPr>
        </p:nvSpPr>
        <p:spPr>
          <a:xfrm>
            <a:off x="1028700" y="1143000"/>
            <a:ext cx="7086600" cy="4495800"/>
          </a:xfrm>
        </p:spPr>
        <p:txBody>
          <a:bodyPr/>
          <a:lstStyle/>
          <a:p>
            <a:pPr marL="0" indent="0" eaLnBrk="1" hangingPunct="1">
              <a:lnSpc>
                <a:spcPct val="90000"/>
              </a:lnSpc>
              <a:buNone/>
            </a:pPr>
            <a:r>
              <a:rPr lang="en-US" altLang="en-US" smtClean="0"/>
              <a:t>Lesson objectives:</a:t>
            </a:r>
            <a:endParaRPr lang="en-US" altLang="en-US" dirty="0" smtClean="0"/>
          </a:p>
          <a:p>
            <a:pPr marL="457200" indent="-457200" eaLnBrk="1" hangingPunct="1">
              <a:lnSpc>
                <a:spcPct val="90000"/>
              </a:lnSpc>
              <a:buFont typeface="+mj-lt"/>
              <a:buAutoNum type="arabicPeriod"/>
            </a:pPr>
            <a:r>
              <a:rPr lang="en-US" altLang="en-US" sz="2800" dirty="0" smtClean="0"/>
              <a:t>Define </a:t>
            </a:r>
            <a:r>
              <a:rPr lang="en-US" altLang="en-US" sz="2800" dirty="0" err="1" smtClean="0"/>
              <a:t>bloodborne</a:t>
            </a:r>
            <a:r>
              <a:rPr lang="en-US" altLang="en-US" sz="2800" dirty="0" smtClean="0"/>
              <a:t> pathogens.</a:t>
            </a:r>
          </a:p>
          <a:p>
            <a:pPr marL="457200" indent="-457200" eaLnBrk="1" hangingPunct="1">
              <a:lnSpc>
                <a:spcPct val="90000"/>
              </a:lnSpc>
              <a:buFont typeface="+mj-lt"/>
              <a:buAutoNum type="arabicPeriod"/>
            </a:pPr>
            <a:r>
              <a:rPr lang="en-US" altLang="en-US" sz="2800" dirty="0" smtClean="0"/>
              <a:t>Identify workers who are at risk of exposure to </a:t>
            </a:r>
            <a:r>
              <a:rPr lang="en-US" altLang="en-US" sz="2800" dirty="0" err="1" smtClean="0"/>
              <a:t>bloodborne</a:t>
            </a:r>
            <a:r>
              <a:rPr lang="en-US" altLang="en-US" sz="2800" dirty="0" smtClean="0"/>
              <a:t> pathogens.</a:t>
            </a:r>
          </a:p>
          <a:p>
            <a:pPr marL="457200" indent="-457200" eaLnBrk="1" hangingPunct="1">
              <a:lnSpc>
                <a:spcPct val="90000"/>
              </a:lnSpc>
              <a:buFont typeface="+mj-lt"/>
              <a:buAutoNum type="arabicPeriod"/>
            </a:pPr>
            <a:r>
              <a:rPr lang="en-US" altLang="en-US" sz="2800" dirty="0" smtClean="0"/>
              <a:t>Identify key aspects of a </a:t>
            </a:r>
            <a:r>
              <a:rPr lang="en-US" altLang="en-US" sz="2800" dirty="0" err="1" smtClean="0"/>
              <a:t>Bloodborne</a:t>
            </a:r>
            <a:r>
              <a:rPr lang="en-US" altLang="en-US" sz="2800" dirty="0" smtClean="0"/>
              <a:t> Pathogen Exposure Control Plan;</a:t>
            </a:r>
          </a:p>
          <a:p>
            <a:pPr marL="457200" indent="-457200" eaLnBrk="1" hangingPunct="1">
              <a:lnSpc>
                <a:spcPct val="90000"/>
              </a:lnSpc>
              <a:buFont typeface="+mj-lt"/>
              <a:buAutoNum type="arabicPeriod"/>
            </a:pPr>
            <a:r>
              <a:rPr lang="en-US" altLang="en-US" sz="2800" dirty="0" smtClean="0"/>
              <a:t>Describe methods for controlling exposure to </a:t>
            </a:r>
            <a:r>
              <a:rPr lang="en-US" altLang="en-US" sz="2800" dirty="0" err="1" smtClean="0"/>
              <a:t>bloodborne</a:t>
            </a:r>
            <a:r>
              <a:rPr lang="en-US" altLang="en-US" sz="2800" dirty="0" smtClean="0"/>
              <a:t> pathogens.</a:t>
            </a:r>
          </a:p>
          <a:p>
            <a:pPr marL="457200" indent="-457200" eaLnBrk="1" hangingPunct="1">
              <a:lnSpc>
                <a:spcPct val="90000"/>
              </a:lnSpc>
              <a:buFont typeface="+mj-lt"/>
              <a:buAutoNum type="arabicPeriod"/>
            </a:pPr>
            <a:r>
              <a:rPr lang="en-US" altLang="en-US" sz="2800" dirty="0" smtClean="0"/>
              <a:t>Describe steps to take when exposed to a </a:t>
            </a:r>
            <a:r>
              <a:rPr lang="en-US" altLang="en-US" sz="2800" dirty="0" err="1" smtClean="0"/>
              <a:t>bloodborne</a:t>
            </a:r>
            <a:r>
              <a:rPr lang="en-US" altLang="en-US" sz="2800" dirty="0" smtClean="0"/>
              <a:t> pathogen.</a:t>
            </a:r>
          </a:p>
        </p:txBody>
      </p:sp>
    </p:spTree>
    <p:extLst>
      <p:ext uri="{BB962C8B-B14F-4D97-AF65-F5344CB8AC3E}">
        <p14:creationId xmlns:p14="http://schemas.microsoft.com/office/powerpoint/2010/main" val="3663126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Controlling Exposures</a:t>
            </a:r>
            <a:endParaRPr lang="en-US" dirty="0"/>
          </a:p>
        </p:txBody>
      </p:sp>
      <p:sp>
        <p:nvSpPr>
          <p:cNvPr id="8" name="Content Placeholder 7"/>
          <p:cNvSpPr>
            <a:spLocks noGrp="1"/>
          </p:cNvSpPr>
          <p:nvPr>
            <p:ph sz="half" idx="1"/>
          </p:nvPr>
        </p:nvSpPr>
        <p:spPr>
          <a:xfrm>
            <a:off x="762000" y="1295400"/>
            <a:ext cx="4038600" cy="4572000"/>
          </a:xfrm>
        </p:spPr>
        <p:txBody>
          <a:bodyPr/>
          <a:lstStyle/>
          <a:p>
            <a:pPr>
              <a:spcBef>
                <a:spcPct val="0"/>
              </a:spcBef>
              <a:buClrTx/>
              <a:buNone/>
              <a:defRPr/>
            </a:pPr>
            <a:r>
              <a:rPr lang="en-US" altLang="en-US" dirty="0">
                <a:ea typeface="Tahoma" panose="020B0604030504040204" pitchFamily="34" charset="0"/>
              </a:rPr>
              <a:t>PPE examples:</a:t>
            </a:r>
          </a:p>
          <a:p>
            <a:pPr marL="457200" indent="-457200">
              <a:spcBef>
                <a:spcPct val="0"/>
              </a:spcBef>
              <a:defRPr/>
            </a:pPr>
            <a:r>
              <a:rPr lang="en-US" altLang="en-US" dirty="0">
                <a:ea typeface="Tahoma" panose="020B0604030504040204" pitchFamily="34" charset="0"/>
              </a:rPr>
              <a:t>Gloves </a:t>
            </a:r>
          </a:p>
          <a:p>
            <a:pPr marL="457200" indent="-457200">
              <a:spcBef>
                <a:spcPct val="0"/>
              </a:spcBef>
              <a:defRPr/>
            </a:pPr>
            <a:r>
              <a:rPr lang="en-US" altLang="en-US" dirty="0">
                <a:ea typeface="Tahoma" panose="020B0604030504040204" pitchFamily="34" charset="0"/>
              </a:rPr>
              <a:t>Masks</a:t>
            </a:r>
          </a:p>
          <a:p>
            <a:pPr marL="457200" indent="-457200">
              <a:spcBef>
                <a:spcPct val="0"/>
              </a:spcBef>
              <a:defRPr/>
            </a:pPr>
            <a:r>
              <a:rPr lang="en-US" altLang="en-US" dirty="0">
                <a:ea typeface="Tahoma" panose="020B0604030504040204" pitchFamily="34" charset="0"/>
              </a:rPr>
              <a:t>Aprons/Smocks/Gowns</a:t>
            </a:r>
          </a:p>
          <a:p>
            <a:pPr marL="457200" indent="-457200">
              <a:spcBef>
                <a:spcPct val="0"/>
              </a:spcBef>
              <a:defRPr/>
            </a:pPr>
            <a:r>
              <a:rPr lang="en-US" altLang="en-US" dirty="0">
                <a:ea typeface="Tahoma" panose="020B0604030504040204" pitchFamily="34" charset="0"/>
              </a:rPr>
              <a:t>Face shields</a:t>
            </a:r>
          </a:p>
          <a:p>
            <a:pPr marL="457200" indent="-457200">
              <a:spcBef>
                <a:spcPct val="0"/>
              </a:spcBef>
              <a:defRPr/>
            </a:pPr>
            <a:r>
              <a:rPr lang="en-US" altLang="en-US" dirty="0">
                <a:ea typeface="Tahoma" panose="020B0604030504040204" pitchFamily="34" charset="0"/>
              </a:rPr>
              <a:t>Mouthpieces</a:t>
            </a:r>
          </a:p>
          <a:p>
            <a:pPr marL="457200" indent="-457200">
              <a:spcBef>
                <a:spcPct val="0"/>
              </a:spcBef>
              <a:defRPr/>
            </a:pPr>
            <a:r>
              <a:rPr lang="en-US" altLang="en-US" dirty="0">
                <a:ea typeface="Tahoma" panose="020B0604030504040204" pitchFamily="34" charset="0"/>
              </a:rPr>
              <a:t>Safety glasses</a:t>
            </a:r>
          </a:p>
          <a:p>
            <a:pPr marL="457200" indent="-457200">
              <a:spcBef>
                <a:spcPct val="0"/>
              </a:spcBef>
              <a:defRPr/>
            </a:pPr>
            <a:r>
              <a:rPr lang="en-US" altLang="en-US" dirty="0">
                <a:ea typeface="Tahoma" panose="020B0604030504040204" pitchFamily="34" charset="0"/>
              </a:rPr>
              <a:t>CPR pocket masks</a:t>
            </a:r>
          </a:p>
          <a:p>
            <a:endParaRPr lang="en-US" dirty="0"/>
          </a:p>
        </p:txBody>
      </p:sp>
      <p:pic>
        <p:nvPicPr>
          <p:cNvPr id="15" name="Content Placeholder 14" title="Controlling Exposure"/>
          <p:cNvPicPr>
            <a:picLocks noGrp="1" noChangeAspect="1"/>
          </p:cNvPicPr>
          <p:nvPr>
            <p:ph sz="half" idx="2"/>
          </p:nvPr>
        </p:nvPicPr>
        <p:blipFill>
          <a:blip r:embed="rId3"/>
          <a:stretch>
            <a:fillRect/>
          </a:stretch>
        </p:blipFill>
        <p:spPr>
          <a:xfrm>
            <a:off x="5318883" y="1301675"/>
            <a:ext cx="2826326" cy="4572000"/>
          </a:xfrm>
          <a:prstGeom prst="rect">
            <a:avLst/>
          </a:prstGeom>
        </p:spPr>
      </p:pic>
    </p:spTree>
    <p:extLst>
      <p:ext uri="{BB962C8B-B14F-4D97-AF65-F5344CB8AC3E}">
        <p14:creationId xmlns:p14="http://schemas.microsoft.com/office/powerpoint/2010/main" val="38588654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219200" y="1219200"/>
            <a:ext cx="7350826" cy="3886200"/>
          </a:xfrm>
        </p:spPr>
        <p:txBody>
          <a:bodyPr/>
          <a:lstStyle/>
          <a:p>
            <a:pPr marL="0" indent="0" eaLnBrk="1" hangingPunct="1">
              <a:buNone/>
            </a:pPr>
            <a:r>
              <a:rPr lang="en-US" altLang="en-US" dirty="0" smtClean="0"/>
              <a:t>Employer’s responsibilities:</a:t>
            </a:r>
          </a:p>
          <a:p>
            <a:r>
              <a:rPr lang="en-US" altLang="en-US" sz="2800" dirty="0" smtClean="0"/>
              <a:t>Perform hazard assessment</a:t>
            </a:r>
          </a:p>
          <a:p>
            <a:r>
              <a:rPr lang="en-US" altLang="en-US" sz="2800" dirty="0" smtClean="0"/>
              <a:t>Identify and provide appropriate PPE to employee at no cost</a:t>
            </a:r>
          </a:p>
          <a:p>
            <a:r>
              <a:rPr lang="en-US" altLang="en-US" sz="2800" dirty="0" smtClean="0"/>
              <a:t>Train employees on use and care</a:t>
            </a:r>
          </a:p>
          <a:p>
            <a:r>
              <a:rPr lang="en-US" altLang="en-US" sz="2800" dirty="0" smtClean="0"/>
              <a:t>Maintain/replace PPE</a:t>
            </a:r>
          </a:p>
          <a:p>
            <a:r>
              <a:rPr lang="en-US" altLang="en-US" sz="2800" dirty="0" smtClean="0"/>
              <a:t>Review, update, evaluate PPE program</a:t>
            </a:r>
          </a:p>
          <a:p>
            <a:pPr eaLnBrk="1" hangingPunct="1"/>
            <a:endParaRPr lang="en-US" altLang="en-US" dirty="0" smtClean="0"/>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534664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199" y="1155034"/>
            <a:ext cx="7391401" cy="4559966"/>
          </a:xfrm>
        </p:spPr>
        <p:txBody>
          <a:bodyPr/>
          <a:lstStyle/>
          <a:p>
            <a:pPr eaLnBrk="1" hangingPunct="1"/>
            <a:r>
              <a:rPr lang="en-US" altLang="en-US" sz="2800" dirty="0" smtClean="0"/>
              <a:t>PPE selection</a:t>
            </a:r>
          </a:p>
          <a:p>
            <a:pPr lvl="1"/>
            <a:r>
              <a:rPr lang="en-US" altLang="en-US" sz="2400" dirty="0" smtClean="0"/>
              <a:t>Safe design and </a:t>
            </a:r>
            <a:br>
              <a:rPr lang="en-US" altLang="en-US" sz="2400" dirty="0" smtClean="0"/>
            </a:br>
            <a:r>
              <a:rPr lang="en-US" altLang="en-US" sz="2400" dirty="0" smtClean="0"/>
              <a:t>construction</a:t>
            </a:r>
          </a:p>
          <a:p>
            <a:pPr lvl="1"/>
            <a:r>
              <a:rPr lang="en-US" altLang="en-US" sz="2400" dirty="0" smtClean="0"/>
              <a:t>Fit comfortably</a:t>
            </a:r>
          </a:p>
          <a:p>
            <a:r>
              <a:rPr lang="en-US" altLang="en-US" sz="2800" dirty="0" smtClean="0"/>
              <a:t>Required PPE training</a:t>
            </a:r>
          </a:p>
          <a:p>
            <a:pPr lvl="1"/>
            <a:r>
              <a:rPr lang="en-US" altLang="en-US" sz="2400" dirty="0" smtClean="0"/>
              <a:t>When it is necessary</a:t>
            </a:r>
          </a:p>
          <a:p>
            <a:pPr lvl="1"/>
            <a:r>
              <a:rPr lang="en-US" altLang="en-US" sz="2400" dirty="0" smtClean="0"/>
              <a:t>What kind is necessary</a:t>
            </a:r>
          </a:p>
          <a:p>
            <a:pPr lvl="1"/>
            <a:r>
              <a:rPr lang="en-US" altLang="en-US" sz="2400" dirty="0" smtClean="0"/>
              <a:t>Proper donning, adjusting, wearing, doffing</a:t>
            </a:r>
          </a:p>
          <a:p>
            <a:pPr lvl="1"/>
            <a:r>
              <a:rPr lang="en-US" altLang="en-US" sz="2400" dirty="0" smtClean="0"/>
              <a:t>Limitations</a:t>
            </a:r>
          </a:p>
          <a:p>
            <a:pPr lvl="1"/>
            <a:r>
              <a:rPr lang="en-US" altLang="en-US" sz="2400" dirty="0" smtClean="0"/>
              <a:t>Proper care, maintenance, useful life, disposal</a:t>
            </a:r>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pic>
        <p:nvPicPr>
          <p:cNvPr id="2" name="Picture 1" title="Masks"/>
          <p:cNvPicPr>
            <a:picLocks noChangeAspect="1"/>
          </p:cNvPicPr>
          <p:nvPr/>
        </p:nvPicPr>
        <p:blipFill>
          <a:blip r:embed="rId3"/>
          <a:stretch>
            <a:fillRect/>
          </a:stretch>
        </p:blipFill>
        <p:spPr>
          <a:xfrm>
            <a:off x="4953000" y="1155034"/>
            <a:ext cx="3733800" cy="2464466"/>
          </a:xfrm>
          <a:prstGeom prst="rect">
            <a:avLst/>
          </a:prstGeom>
          <a:ln>
            <a:solidFill>
              <a:schemeClr val="tx1"/>
            </a:solidFill>
          </a:ln>
        </p:spPr>
      </p:pic>
      <p:sp>
        <p:nvSpPr>
          <p:cNvPr id="6" name="TextBox 5"/>
          <p:cNvSpPr txBox="1"/>
          <p:nvPr/>
        </p:nvSpPr>
        <p:spPr>
          <a:xfrm>
            <a:off x="7772400" y="3619500"/>
            <a:ext cx="990600" cy="215444"/>
          </a:xfrm>
          <a:prstGeom prst="rect">
            <a:avLst/>
          </a:prstGeom>
          <a:noFill/>
        </p:spPr>
        <p:txBody>
          <a:bodyPr wrap="square" rtlCol="0">
            <a:spAutoFit/>
          </a:bodyPr>
          <a:lstStyle/>
          <a:p>
            <a:pPr algn="r"/>
            <a:r>
              <a:rPr lang="en-US" sz="800" dirty="0" smtClean="0"/>
              <a:t>Source: CDC </a:t>
            </a:r>
            <a:endParaRPr lang="en-US" sz="800" dirty="0"/>
          </a:p>
        </p:txBody>
      </p:sp>
    </p:spTree>
    <p:extLst>
      <p:ext uri="{BB962C8B-B14F-4D97-AF65-F5344CB8AC3E}">
        <p14:creationId xmlns:p14="http://schemas.microsoft.com/office/powerpoint/2010/main" val="560206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219200" y="1219200"/>
            <a:ext cx="7350826" cy="3124200"/>
          </a:xfrm>
        </p:spPr>
        <p:txBody>
          <a:bodyPr/>
          <a:lstStyle/>
          <a:p>
            <a:pPr marL="0" indent="0" eaLnBrk="1" hangingPunct="1">
              <a:buNone/>
            </a:pPr>
            <a:r>
              <a:rPr lang="en-US" altLang="en-US" dirty="0" smtClean="0"/>
              <a:t>Employee’s responsibilities:</a:t>
            </a:r>
          </a:p>
          <a:p>
            <a:r>
              <a:rPr lang="en-US" altLang="en-US" sz="2800" dirty="0" smtClean="0"/>
              <a:t>Properly wear PPE</a:t>
            </a:r>
          </a:p>
          <a:p>
            <a:r>
              <a:rPr lang="en-US" altLang="en-US" sz="2800" dirty="0" smtClean="0"/>
              <a:t>Attend training</a:t>
            </a:r>
          </a:p>
          <a:p>
            <a:r>
              <a:rPr lang="en-US" altLang="en-US" sz="2800" dirty="0" smtClean="0"/>
              <a:t>Care for, clean, and maintain</a:t>
            </a:r>
          </a:p>
          <a:p>
            <a:r>
              <a:rPr lang="en-US" altLang="en-US" sz="2800" dirty="0" smtClean="0"/>
              <a:t>Notify when repairs/replacement needed</a:t>
            </a:r>
          </a:p>
          <a:p>
            <a:pPr eaLnBrk="1" hangingPunct="1"/>
            <a:endParaRPr lang="en-US" altLang="en-US" dirty="0" smtClean="0"/>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254232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914401" y="1295401"/>
            <a:ext cx="5486400" cy="3200399"/>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0" indent="0" eaLnBrk="1" hangingPunct="1">
              <a:buNone/>
            </a:pPr>
            <a:r>
              <a:rPr lang="en-US" altLang="en-US" sz="3200" dirty="0" smtClean="0"/>
              <a:t>Housekeeping:</a:t>
            </a:r>
          </a:p>
          <a:p>
            <a:r>
              <a:rPr lang="en-US" altLang="en-US" dirty="0" smtClean="0"/>
              <a:t>Written schedule for cleaning and decontamination</a:t>
            </a:r>
          </a:p>
          <a:p>
            <a:r>
              <a:rPr lang="en-US" altLang="en-US" dirty="0" smtClean="0"/>
              <a:t>Picking up </a:t>
            </a:r>
            <a:r>
              <a:rPr lang="en-US" altLang="en-US" dirty="0"/>
              <a:t>b</a:t>
            </a:r>
            <a:r>
              <a:rPr lang="en-US" altLang="en-US" dirty="0" smtClean="0"/>
              <a:t>roken glass</a:t>
            </a:r>
          </a:p>
          <a:p>
            <a:pPr lvl="1"/>
            <a:r>
              <a:rPr lang="en-US" altLang="en-US" dirty="0" smtClean="0"/>
              <a:t>Not picked up by hands</a:t>
            </a:r>
          </a:p>
          <a:p>
            <a:pPr lvl="1"/>
            <a:r>
              <a:rPr lang="en-US" altLang="en-US" dirty="0" smtClean="0"/>
              <a:t>Mechanical means only</a:t>
            </a:r>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pic>
        <p:nvPicPr>
          <p:cNvPr id="3" name="Picture 2" title="Broom and P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716" y="2513895"/>
            <a:ext cx="2667000" cy="2266950"/>
          </a:xfrm>
          <a:prstGeom prst="rect">
            <a:avLst/>
          </a:prstGeom>
          <a:ln>
            <a:solidFill>
              <a:schemeClr val="tx1"/>
            </a:solidFill>
          </a:ln>
        </p:spPr>
      </p:pic>
      <p:sp>
        <p:nvSpPr>
          <p:cNvPr id="6" name="TextBox 5"/>
          <p:cNvSpPr txBox="1"/>
          <p:nvPr/>
        </p:nvSpPr>
        <p:spPr>
          <a:xfrm>
            <a:off x="7391400" y="4780845"/>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13363249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sz="half" idx="1"/>
          </p:nvPr>
        </p:nvSpPr>
        <p:spPr>
          <a:xfrm>
            <a:off x="609600" y="1143000"/>
            <a:ext cx="7467600" cy="4853782"/>
          </a:xfrm>
        </p:spPr>
        <p:txBody>
          <a:bodyPr/>
          <a:lstStyle/>
          <a:p>
            <a:pPr marL="0" indent="0">
              <a:buNone/>
            </a:pPr>
            <a:r>
              <a:rPr lang="en-US" altLang="en-US" sz="3200" dirty="0" smtClean="0"/>
              <a:t>Clean-up and decontamination:</a:t>
            </a:r>
          </a:p>
          <a:p>
            <a:r>
              <a:rPr lang="en-US" altLang="en-US" dirty="0" smtClean="0"/>
              <a:t>Wear protective gloves</a:t>
            </a:r>
          </a:p>
          <a:p>
            <a:r>
              <a:rPr lang="en-US" altLang="en-US" dirty="0" smtClean="0"/>
              <a:t>Use appropriate disinfectant </a:t>
            </a:r>
          </a:p>
          <a:p>
            <a:r>
              <a:rPr lang="en-US" altLang="en-US" dirty="0" smtClean="0"/>
              <a:t>Clean and disinfect </a:t>
            </a:r>
            <a:br>
              <a:rPr lang="en-US" altLang="en-US" dirty="0" smtClean="0"/>
            </a:br>
            <a:r>
              <a:rPr lang="en-US" altLang="en-US" dirty="0" smtClean="0"/>
              <a:t>contaminated equipment </a:t>
            </a:r>
            <a:br>
              <a:rPr lang="en-US" altLang="en-US" dirty="0" smtClean="0"/>
            </a:br>
            <a:r>
              <a:rPr lang="en-US" altLang="en-US" dirty="0" smtClean="0"/>
              <a:t>and work surfaces</a:t>
            </a:r>
          </a:p>
          <a:p>
            <a:r>
              <a:rPr lang="en-US" altLang="en-US" dirty="0" smtClean="0"/>
              <a:t>Thoroughly wash up </a:t>
            </a:r>
            <a:br>
              <a:rPr lang="en-US" altLang="en-US" dirty="0" smtClean="0"/>
            </a:br>
            <a:r>
              <a:rPr lang="en-US" altLang="en-US" dirty="0" smtClean="0"/>
              <a:t>immediately after exposure</a:t>
            </a:r>
          </a:p>
          <a:p>
            <a:r>
              <a:rPr lang="en-US" altLang="en-US" dirty="0" smtClean="0"/>
              <a:t>Properly dispose of contaminated PPE, towels, rags, etc.</a:t>
            </a:r>
          </a:p>
          <a:p>
            <a:endParaRPr lang="en-US" altLang="en-US" dirty="0" smtClean="0"/>
          </a:p>
        </p:txBody>
      </p:sp>
      <p:sp>
        <p:nvSpPr>
          <p:cNvPr id="6"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pic>
        <p:nvPicPr>
          <p:cNvPr id="8" name="Picture 3" descr="C:\Nancy\Tiff Photos\Disinfect Blood copy.jpg" title="Clean-up"/>
          <p:cNvPicPr>
            <a:picLocks noChangeAspect="1" noChangeArrowheads="1"/>
          </p:cNvPicPr>
          <p:nvPr/>
        </p:nvPicPr>
        <p:blipFill>
          <a:blip r:embed="rId3">
            <a:extLst>
              <a:ext uri="{28A0092B-C50C-407E-A947-70E740481C1C}">
                <a14:useLocalDpi xmlns:a14="http://schemas.microsoft.com/office/drawing/2010/main" val="0"/>
              </a:ext>
            </a:extLst>
          </a:blip>
          <a:srcRect b="7246"/>
          <a:stretch>
            <a:fillRect/>
          </a:stretch>
        </p:blipFill>
        <p:spPr bwMode="auto">
          <a:xfrm>
            <a:off x="5791200" y="2057400"/>
            <a:ext cx="2813050" cy="2203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25842" y="4263672"/>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3137186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457200" y="1295400"/>
            <a:ext cx="5334000" cy="4648201"/>
          </a:xfrm>
        </p:spPr>
        <p:txBody>
          <a:bodyPr/>
          <a:lstStyle/>
          <a:p>
            <a:pPr lvl="0"/>
            <a:r>
              <a:rPr lang="en-US" altLang="en-US" dirty="0">
                <a:solidFill>
                  <a:prstClr val="black"/>
                </a:solidFill>
                <a:ea typeface="Tahoma" panose="020B0604030504040204" pitchFamily="34" charset="0"/>
              </a:rPr>
              <a:t>Regulated </a:t>
            </a:r>
            <a:r>
              <a:rPr lang="en-US" altLang="en-US" dirty="0" smtClean="0">
                <a:solidFill>
                  <a:prstClr val="black"/>
                </a:solidFill>
                <a:ea typeface="Tahoma" panose="020B0604030504040204" pitchFamily="34" charset="0"/>
              </a:rPr>
              <a:t>waste disposal: </a:t>
            </a:r>
            <a:endParaRPr lang="en-US" altLang="en-US" dirty="0">
              <a:solidFill>
                <a:prstClr val="black"/>
              </a:solidFill>
              <a:ea typeface="Tahoma" panose="020B0604030504040204" pitchFamily="34" charset="0"/>
            </a:endParaRPr>
          </a:p>
          <a:p>
            <a:pPr lvl="1"/>
            <a:r>
              <a:rPr lang="en-US" altLang="en-US" dirty="0">
                <a:solidFill>
                  <a:prstClr val="black"/>
                </a:solidFill>
                <a:ea typeface="Tahoma" panose="020B0604030504040204" pitchFamily="34" charset="0"/>
              </a:rPr>
              <a:t>Dispose of regulated waste in closable, leak-proof red or biohazard labeled bags or containers</a:t>
            </a:r>
          </a:p>
          <a:p>
            <a:pPr lvl="1"/>
            <a:r>
              <a:rPr lang="en-US" altLang="en-US" dirty="0">
                <a:solidFill>
                  <a:prstClr val="black"/>
                </a:solidFill>
                <a:ea typeface="Tahoma" panose="020B0604030504040204" pitchFamily="34" charset="0"/>
              </a:rPr>
              <a:t>Dispose of contaminated sharps in closable, puncture-resistant, leak-proof, red or</a:t>
            </a:r>
            <a:endParaRPr lang="en-US" dirty="0"/>
          </a:p>
        </p:txBody>
      </p:sp>
      <p:pic>
        <p:nvPicPr>
          <p:cNvPr id="4" name="Picture 4" descr="Red Bag Wast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0" y="1543050"/>
            <a:ext cx="2455863" cy="37719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46273" y="5314950"/>
            <a:ext cx="2133600"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4222605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914400" y="1447801"/>
            <a:ext cx="7315200" cy="1981200"/>
          </a:xfrm>
        </p:spPr>
        <p:txBody>
          <a:bodyPr/>
          <a:lstStyle/>
          <a:p>
            <a:pPr lvl="0"/>
            <a:r>
              <a:rPr lang="en-US" altLang="en-US" dirty="0">
                <a:solidFill>
                  <a:prstClr val="black"/>
                </a:solidFill>
                <a:ea typeface="Tahoma" panose="020B0604030504040204" pitchFamily="34" charset="0"/>
              </a:rPr>
              <a:t>Laundry</a:t>
            </a:r>
          </a:p>
          <a:p>
            <a:pPr lvl="1"/>
            <a:r>
              <a:rPr lang="en-US" altLang="en-US" dirty="0">
                <a:solidFill>
                  <a:prstClr val="black"/>
                </a:solidFill>
                <a:ea typeface="Tahoma" panose="020B0604030504040204" pitchFamily="34" charset="0"/>
              </a:rPr>
              <a:t>Contaminated laundry must be bagged or containerized at the location where it was used.</a:t>
            </a:r>
          </a:p>
          <a:p>
            <a:endParaRPr lang="en-US" dirty="0"/>
          </a:p>
        </p:txBody>
      </p:sp>
      <p:pic>
        <p:nvPicPr>
          <p:cNvPr id="4" name="Picture 4" descr="bioldry"/>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a:xfrm>
            <a:off x="2887662" y="3450338"/>
            <a:ext cx="3368675" cy="2290762"/>
          </a:xfrm>
          <a:prstGeom prst="rect">
            <a:avLst/>
          </a:prstGeom>
          <a:noFill/>
          <a:ln w="12700">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5153622" y="5736156"/>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4110130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152400"/>
            <a:ext cx="8382000" cy="762000"/>
          </a:xfrm>
        </p:spPr>
        <p:txBody>
          <a:bodyPr/>
          <a:lstStyle/>
          <a:p>
            <a:r>
              <a:rPr lang="en-US" altLang="en-US" dirty="0">
                <a:solidFill>
                  <a:prstClr val="black"/>
                </a:solidFill>
              </a:rPr>
              <a:t>Controlling Exposures</a:t>
            </a:r>
            <a:endParaRPr lang="en-US" altLang="en-US" b="1" dirty="0" smtClean="0"/>
          </a:p>
        </p:txBody>
      </p:sp>
      <p:sp>
        <p:nvSpPr>
          <p:cNvPr id="35843" name="Content Placeholder 2"/>
          <p:cNvSpPr>
            <a:spLocks noGrp="1"/>
          </p:cNvSpPr>
          <p:nvPr>
            <p:ph idx="1"/>
          </p:nvPr>
        </p:nvSpPr>
        <p:spPr>
          <a:xfrm>
            <a:off x="673935" y="1219200"/>
            <a:ext cx="7403265" cy="4926807"/>
          </a:xfrm>
        </p:spPr>
        <p:txBody>
          <a:bodyPr/>
          <a:lstStyle/>
          <a:p>
            <a:pPr marL="0" indent="0">
              <a:buNone/>
            </a:pPr>
            <a:r>
              <a:rPr lang="en-US" altLang="en-US" dirty="0" smtClean="0"/>
              <a:t>Training:</a:t>
            </a:r>
          </a:p>
          <a:p>
            <a:r>
              <a:rPr lang="en-US" altLang="en-US" sz="2800" dirty="0" smtClean="0"/>
              <a:t>Who</a:t>
            </a:r>
          </a:p>
          <a:p>
            <a:pPr lvl="1"/>
            <a:r>
              <a:rPr lang="en-US" altLang="en-US" sz="2400" dirty="0" smtClean="0"/>
              <a:t>All employees with </a:t>
            </a:r>
            <a:br>
              <a:rPr lang="en-US" altLang="en-US" sz="2400" dirty="0" smtClean="0"/>
            </a:br>
            <a:r>
              <a:rPr lang="en-US" altLang="en-US" sz="2400" dirty="0" smtClean="0"/>
              <a:t>occupational exposure to blood </a:t>
            </a:r>
            <a:br>
              <a:rPr lang="en-US" altLang="en-US" sz="2400" dirty="0" smtClean="0"/>
            </a:br>
            <a:r>
              <a:rPr lang="en-US" altLang="en-US" sz="2400" dirty="0" smtClean="0"/>
              <a:t>or other potentially infectious material (OPIM) </a:t>
            </a:r>
          </a:p>
          <a:p>
            <a:pPr lvl="1"/>
            <a:r>
              <a:rPr lang="en-US" altLang="en-US" sz="2400" dirty="0" smtClean="0"/>
              <a:t>Employees who are trained in first aid and CPR </a:t>
            </a:r>
          </a:p>
          <a:p>
            <a:r>
              <a:rPr lang="en-US" altLang="en-US" sz="2800" dirty="0" smtClean="0"/>
              <a:t>No cost; during working hours</a:t>
            </a:r>
          </a:p>
          <a:p>
            <a:r>
              <a:rPr lang="en-US" altLang="en-US" sz="2800" dirty="0" smtClean="0"/>
              <a:t>When</a:t>
            </a:r>
          </a:p>
          <a:p>
            <a:pPr lvl="1"/>
            <a:r>
              <a:rPr lang="en-US" altLang="en-US" sz="2400" dirty="0" smtClean="0"/>
              <a:t>Initial assignment</a:t>
            </a:r>
          </a:p>
          <a:p>
            <a:pPr lvl="1"/>
            <a:r>
              <a:rPr lang="en-US" altLang="en-US" sz="2400" dirty="0" smtClean="0"/>
              <a:t>Annually; or with new/modified tasks</a:t>
            </a:r>
          </a:p>
          <a:p>
            <a:endParaRPr lang="en-US" altLang="en-US" dirty="0" smtClean="0"/>
          </a:p>
        </p:txBody>
      </p:sp>
      <p:pic>
        <p:nvPicPr>
          <p:cNvPr id="4" name="Picture 4" descr="S:\training.jpg" title="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032" y="1219200"/>
            <a:ext cx="2056968" cy="15423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54516" y="2761589"/>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2938346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762000" y="1295400"/>
            <a:ext cx="4876800" cy="4648201"/>
          </a:xfrm>
        </p:spPr>
        <p:txBody>
          <a:bodyPr/>
          <a:lstStyle/>
          <a:p>
            <a:pPr marL="0" lvl="0" indent="0">
              <a:buNone/>
              <a:defRPr/>
            </a:pPr>
            <a:r>
              <a:rPr lang="en-US" altLang="en-US" dirty="0">
                <a:solidFill>
                  <a:prstClr val="black"/>
                </a:solidFill>
                <a:ea typeface="Tahoma" panose="020B0604030504040204" pitchFamily="34" charset="0"/>
              </a:rPr>
              <a:t>Hepatitis B </a:t>
            </a:r>
            <a:r>
              <a:rPr lang="en-US" altLang="en-US" dirty="0" smtClean="0">
                <a:solidFill>
                  <a:prstClr val="black"/>
                </a:solidFill>
                <a:ea typeface="Tahoma" panose="020B0604030504040204" pitchFamily="34" charset="0"/>
              </a:rPr>
              <a:t>vaccination:</a:t>
            </a:r>
            <a:endParaRPr lang="en-US" altLang="en-US" dirty="0">
              <a:solidFill>
                <a:prstClr val="black"/>
              </a:solidFill>
              <a:ea typeface="Tahoma" panose="020B0604030504040204" pitchFamily="34" charset="0"/>
            </a:endParaRPr>
          </a:p>
          <a:p>
            <a:pPr>
              <a:defRPr/>
            </a:pPr>
            <a:r>
              <a:rPr lang="en-US" altLang="en-US" sz="2800" dirty="0">
                <a:solidFill>
                  <a:prstClr val="black"/>
                </a:solidFill>
                <a:ea typeface="Tahoma" panose="020B0604030504040204" pitchFamily="34" charset="0"/>
              </a:rPr>
              <a:t>Offered to all potentially exposed employees</a:t>
            </a:r>
          </a:p>
          <a:p>
            <a:pPr>
              <a:defRPr/>
            </a:pPr>
            <a:r>
              <a:rPr lang="en-US" altLang="en-US" sz="2800" dirty="0">
                <a:solidFill>
                  <a:prstClr val="black"/>
                </a:solidFill>
                <a:ea typeface="Tahoma" panose="020B0604030504040204" pitchFamily="34" charset="0"/>
              </a:rPr>
              <a:t>Provided at no cost to employees (within 10 days to employees with occupational exposure)</a:t>
            </a:r>
          </a:p>
          <a:p>
            <a:pPr>
              <a:defRPr/>
            </a:pPr>
            <a:r>
              <a:rPr lang="en-US" altLang="en-US" sz="2800" dirty="0">
                <a:solidFill>
                  <a:prstClr val="black"/>
                </a:solidFill>
                <a:ea typeface="Tahoma" panose="020B0604030504040204" pitchFamily="34" charset="0"/>
              </a:rPr>
              <a:t>Declination form</a:t>
            </a:r>
          </a:p>
          <a:p>
            <a:endParaRPr lang="en-US" dirty="0"/>
          </a:p>
        </p:txBody>
      </p:sp>
      <p:pic>
        <p:nvPicPr>
          <p:cNvPr id="4" name="Picture 4" descr="HBVaccine copy"/>
          <p:cNvPicPr>
            <a:picLocks noChangeAspect="1" noChangeArrowheads="1"/>
          </p:cNvPicPr>
          <p:nvPr/>
        </p:nvPicPr>
        <p:blipFill>
          <a:blip r:embed="rId3">
            <a:extLst>
              <a:ext uri="{28A0092B-C50C-407E-A947-70E740481C1C}">
                <a14:useLocalDpi xmlns:a14="http://schemas.microsoft.com/office/drawing/2010/main" val="0"/>
              </a:ext>
            </a:extLst>
          </a:blip>
          <a:srcRect t="1500" b="6000"/>
          <a:stretch>
            <a:fillRect/>
          </a:stretch>
        </p:blipFill>
        <p:spPr>
          <a:xfrm>
            <a:off x="6018724" y="1447800"/>
            <a:ext cx="2220417" cy="339634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4821565"/>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2149606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41485"/>
            <a:ext cx="3886200" cy="838200"/>
          </a:xfrm>
        </p:spPr>
        <p:txBody>
          <a:bodyPr/>
          <a:lstStyle/>
          <a:p>
            <a:pPr algn="ctr" eaLnBrk="1" hangingPunct="1"/>
            <a:r>
              <a:rPr lang="en-US" altLang="en-US" dirty="0" smtClean="0"/>
              <a:t>Introduction</a:t>
            </a:r>
            <a:endParaRPr lang="en-US" altLang="en-US" b="1" dirty="0" smtClean="0"/>
          </a:p>
        </p:txBody>
      </p:sp>
      <p:grpSp>
        <p:nvGrpSpPr>
          <p:cNvPr id="8" name="Group 7" descr="Top 5 Things to Know About Zika" title="Zika"/>
          <p:cNvGrpSpPr/>
          <p:nvPr/>
        </p:nvGrpSpPr>
        <p:grpSpPr>
          <a:xfrm>
            <a:off x="6858000" y="-135978"/>
            <a:ext cx="2094706" cy="6016632"/>
            <a:chOff x="6400800" y="-28355"/>
            <a:chExt cx="2094706" cy="6016632"/>
          </a:xfrm>
        </p:grpSpPr>
        <p:pic>
          <p:nvPicPr>
            <p:cNvPr id="3" name="Picture 2" descr="Top 5 Thngs to Know About Zika" title="Zik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99" y="838200"/>
              <a:ext cx="2018507" cy="5150077"/>
            </a:xfrm>
            <a:prstGeom prst="rect">
              <a:avLst/>
            </a:prstGeom>
            <a:ln>
              <a:solidFill>
                <a:schemeClr val="tx1"/>
              </a:solidFill>
            </a:ln>
          </p:spPr>
        </p:pic>
        <p:sp>
          <p:nvSpPr>
            <p:cNvPr id="7" name="TextBox 6"/>
            <p:cNvSpPr txBox="1"/>
            <p:nvPr/>
          </p:nvSpPr>
          <p:spPr>
            <a:xfrm>
              <a:off x="6400800" y="-28355"/>
              <a:ext cx="2094706" cy="1015663"/>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2016</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9" name="Group 8" descr="Facts About Ebola in the U.S." title="2014"/>
          <p:cNvGrpSpPr/>
          <p:nvPr/>
        </p:nvGrpSpPr>
        <p:grpSpPr>
          <a:xfrm>
            <a:off x="3294039" y="730577"/>
            <a:ext cx="3335362" cy="5154551"/>
            <a:chOff x="2286000" y="609600"/>
            <a:chExt cx="3335362" cy="5154551"/>
          </a:xfrm>
        </p:grpSpPr>
        <p:pic>
          <p:nvPicPr>
            <p:cNvPr id="6" name="Picture 5" title="Facts about Ebola in the U.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1447800"/>
              <a:ext cx="3335362" cy="4316351"/>
            </a:xfrm>
            <a:prstGeom prst="rect">
              <a:avLst/>
            </a:prstGeom>
            <a:ln>
              <a:solidFill>
                <a:schemeClr val="tx1"/>
              </a:solidFill>
            </a:ln>
          </p:spPr>
        </p:pic>
        <p:sp>
          <p:nvSpPr>
            <p:cNvPr id="11" name="TextBox 10"/>
            <p:cNvSpPr txBox="1"/>
            <p:nvPr/>
          </p:nvSpPr>
          <p:spPr>
            <a:xfrm>
              <a:off x="2906328" y="609600"/>
              <a:ext cx="2094706" cy="1015663"/>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2014</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12" name="Group 11" title="1981 1 in 8 people with GRIDS don't know they have it"/>
          <p:cNvGrpSpPr/>
          <p:nvPr/>
        </p:nvGrpSpPr>
        <p:grpSpPr>
          <a:xfrm>
            <a:off x="691829" y="1359068"/>
            <a:ext cx="2383432" cy="4527871"/>
            <a:chOff x="691829" y="1359068"/>
            <a:chExt cx="2383432" cy="4527871"/>
          </a:xfrm>
        </p:grpSpPr>
        <p:sp>
          <p:nvSpPr>
            <p:cNvPr id="13" name="TextBox 12"/>
            <p:cNvSpPr txBox="1"/>
            <p:nvPr/>
          </p:nvSpPr>
          <p:spPr>
            <a:xfrm>
              <a:off x="836192" y="1359068"/>
              <a:ext cx="2094706" cy="1015663"/>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1981</a:t>
              </a:r>
              <a:endParaRPr lang="en-US" sz="60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title="19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829" y="2203454"/>
              <a:ext cx="2383432" cy="3683485"/>
            </a:xfrm>
            <a:prstGeom prst="rect">
              <a:avLst/>
            </a:prstGeom>
            <a:ln>
              <a:solidFill>
                <a:schemeClr val="tx1"/>
              </a:solidFill>
            </a:ln>
          </p:spPr>
        </p:pic>
      </p:grpSp>
    </p:spTree>
    <p:extLst>
      <p:ext uri="{BB962C8B-B14F-4D97-AF65-F5344CB8AC3E}">
        <p14:creationId xmlns:p14="http://schemas.microsoft.com/office/powerpoint/2010/main" val="283022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1143000" y="1447801"/>
            <a:ext cx="7086600" cy="3352800"/>
          </a:xfrm>
        </p:spPr>
        <p:txBody>
          <a:bodyPr/>
          <a:lstStyle/>
          <a:p>
            <a:pPr marL="0" lvl="0" indent="0">
              <a:buNone/>
              <a:defRPr/>
            </a:pPr>
            <a:r>
              <a:rPr lang="en-US" altLang="en-US" dirty="0">
                <a:solidFill>
                  <a:prstClr val="black"/>
                </a:solidFill>
                <a:ea typeface="Tahoma" panose="020B0604030504040204" pitchFamily="34" charset="0"/>
              </a:rPr>
              <a:t>No vaccinations </a:t>
            </a:r>
            <a:r>
              <a:rPr lang="en-US" altLang="en-US" dirty="0" smtClean="0">
                <a:solidFill>
                  <a:prstClr val="black"/>
                </a:solidFill>
                <a:ea typeface="Tahoma" panose="020B0604030504040204" pitchFamily="34" charset="0"/>
              </a:rPr>
              <a:t>for: </a:t>
            </a:r>
            <a:endParaRPr lang="en-US" altLang="en-US" dirty="0">
              <a:solidFill>
                <a:prstClr val="black"/>
              </a:solidFill>
              <a:ea typeface="Tahoma" panose="020B0604030504040204" pitchFamily="34" charset="0"/>
            </a:endParaRPr>
          </a:p>
          <a:p>
            <a:pPr>
              <a:defRPr/>
            </a:pPr>
            <a:r>
              <a:rPr lang="en-US" altLang="en-US" sz="2800" dirty="0">
                <a:solidFill>
                  <a:prstClr val="black"/>
                </a:solidFill>
                <a:ea typeface="Tahoma" panose="020B0604030504040204" pitchFamily="34" charset="0"/>
              </a:rPr>
              <a:t>Hepatitis C</a:t>
            </a:r>
          </a:p>
          <a:p>
            <a:pPr>
              <a:defRPr/>
            </a:pPr>
            <a:r>
              <a:rPr lang="en-US" altLang="en-US" sz="2800" dirty="0">
                <a:solidFill>
                  <a:prstClr val="black"/>
                </a:solidFill>
                <a:ea typeface="Tahoma" panose="020B0604030504040204" pitchFamily="34" charset="0"/>
              </a:rPr>
              <a:t>HIV</a:t>
            </a:r>
          </a:p>
          <a:p>
            <a:endParaRPr lang="en-US" dirty="0"/>
          </a:p>
        </p:txBody>
      </p:sp>
    </p:spTree>
    <p:extLst>
      <p:ext uri="{BB962C8B-B14F-4D97-AF65-F5344CB8AC3E}">
        <p14:creationId xmlns:p14="http://schemas.microsoft.com/office/powerpoint/2010/main" val="1680568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ea typeface="Tahoma" panose="020B0604030504040204" pitchFamily="34" charset="0"/>
              </a:rPr>
              <a:t>When Exposure Occurs</a:t>
            </a:r>
            <a:endParaRPr lang="en-US" dirty="0"/>
          </a:p>
        </p:txBody>
      </p:sp>
      <p:sp>
        <p:nvSpPr>
          <p:cNvPr id="3" name="Content Placeholder 2"/>
          <p:cNvSpPr>
            <a:spLocks noGrp="1"/>
          </p:cNvSpPr>
          <p:nvPr>
            <p:ph idx="1"/>
          </p:nvPr>
        </p:nvSpPr>
        <p:spPr>
          <a:xfrm>
            <a:off x="609600" y="1371600"/>
            <a:ext cx="4648200" cy="4572001"/>
          </a:xfrm>
        </p:spPr>
        <p:txBody>
          <a:bodyPr/>
          <a:lstStyle/>
          <a:p>
            <a:pPr marL="0" lvl="0" indent="0">
              <a:lnSpc>
                <a:spcPct val="90000"/>
              </a:lnSpc>
              <a:buNone/>
            </a:pPr>
            <a:r>
              <a:rPr lang="en-US" altLang="en-US" dirty="0">
                <a:solidFill>
                  <a:prstClr val="black"/>
                </a:solidFill>
                <a:ea typeface="Tahoma" panose="020B0604030504040204" pitchFamily="34" charset="0"/>
              </a:rPr>
              <a:t>Exposure </a:t>
            </a:r>
            <a:r>
              <a:rPr lang="en-US" altLang="en-US" dirty="0" smtClean="0">
                <a:solidFill>
                  <a:prstClr val="black"/>
                </a:solidFill>
                <a:ea typeface="Tahoma" panose="020B0604030504040204" pitchFamily="34" charset="0"/>
              </a:rPr>
              <a:t>incident:</a:t>
            </a:r>
            <a:endParaRPr lang="en-US" altLang="en-US" dirty="0">
              <a:solidFill>
                <a:prstClr val="black"/>
              </a:solidFill>
              <a:ea typeface="Tahoma" panose="020B0604030504040204" pitchFamily="34" charset="0"/>
            </a:endParaRPr>
          </a:p>
          <a:p>
            <a:pPr>
              <a:lnSpc>
                <a:spcPct val="90000"/>
              </a:lnSpc>
            </a:pPr>
            <a:r>
              <a:rPr lang="en-US" altLang="en-US" sz="2800" dirty="0" smtClean="0">
                <a:solidFill>
                  <a:prstClr val="black"/>
                </a:solidFill>
                <a:ea typeface="Tahoma" panose="020B0604030504040204" pitchFamily="34" charset="0"/>
              </a:rPr>
              <a:t>Specific </a:t>
            </a:r>
            <a:r>
              <a:rPr lang="en-US" altLang="en-US" sz="2800" dirty="0">
                <a:solidFill>
                  <a:prstClr val="black"/>
                </a:solidFill>
                <a:ea typeface="Tahoma" panose="020B0604030504040204" pitchFamily="34" charset="0"/>
              </a:rPr>
              <a:t>eye, mouth, or other mucous membrane, non-intact skin, parenteral contact with blood or OPIM that results from </a:t>
            </a:r>
            <a:r>
              <a:rPr lang="en-US" altLang="en-US" sz="2800" dirty="0" smtClean="0">
                <a:solidFill>
                  <a:prstClr val="black"/>
                </a:solidFill>
                <a:ea typeface="Tahoma" panose="020B0604030504040204" pitchFamily="34" charset="0"/>
              </a:rPr>
              <a:t>the performance </a:t>
            </a:r>
            <a:r>
              <a:rPr lang="en-US" altLang="en-US" sz="2800" dirty="0">
                <a:solidFill>
                  <a:prstClr val="black"/>
                </a:solidFill>
                <a:ea typeface="Tahoma" panose="020B0604030504040204" pitchFamily="34" charset="0"/>
              </a:rPr>
              <a:t>of an employee’s duties.</a:t>
            </a:r>
          </a:p>
          <a:p>
            <a:endParaRPr lang="en-US" dirty="0"/>
          </a:p>
        </p:txBody>
      </p:sp>
      <p:sp>
        <p:nvSpPr>
          <p:cNvPr id="5" name="TextBox 4"/>
          <p:cNvSpPr txBox="1"/>
          <p:nvPr/>
        </p:nvSpPr>
        <p:spPr>
          <a:xfrm>
            <a:off x="7414591" y="3647661"/>
            <a:ext cx="1102715" cy="215444"/>
          </a:xfrm>
          <a:prstGeom prst="rect">
            <a:avLst/>
          </a:prstGeom>
          <a:noFill/>
        </p:spPr>
        <p:txBody>
          <a:bodyPr wrap="square" rtlCol="0">
            <a:spAutoFit/>
          </a:bodyPr>
          <a:lstStyle/>
          <a:p>
            <a:pPr algn="r"/>
            <a:r>
              <a:rPr lang="en-US" sz="800" dirty="0" smtClean="0"/>
              <a:t>Source: CDC</a:t>
            </a:r>
            <a:endParaRPr lang="en-US" sz="800" dirty="0"/>
          </a:p>
        </p:txBody>
      </p:sp>
      <p:pic>
        <p:nvPicPr>
          <p:cNvPr id="6" name="Picture 5" title="Need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506683"/>
            <a:ext cx="3236315" cy="2157543"/>
          </a:xfrm>
          <a:prstGeom prst="rect">
            <a:avLst/>
          </a:prstGeom>
          <a:ln>
            <a:solidFill>
              <a:schemeClr val="tx1"/>
            </a:solidFill>
          </a:ln>
        </p:spPr>
      </p:pic>
    </p:spTree>
    <p:extLst>
      <p:ext uri="{BB962C8B-B14F-4D97-AF65-F5344CB8AC3E}">
        <p14:creationId xmlns:p14="http://schemas.microsoft.com/office/powerpoint/2010/main" val="1694362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9738" y="220663"/>
            <a:ext cx="8382000" cy="685800"/>
          </a:xfrm>
        </p:spPr>
        <p:txBody>
          <a:bodyPr/>
          <a:lstStyle/>
          <a:p>
            <a:pPr algn="ctr" eaLnBrk="1" hangingPunct="1"/>
            <a:r>
              <a:rPr lang="en-US" altLang="en-US" b="1" dirty="0" smtClean="0"/>
              <a:t>When Exposure Occurs</a:t>
            </a:r>
          </a:p>
        </p:txBody>
      </p:sp>
      <p:sp>
        <p:nvSpPr>
          <p:cNvPr id="52227" name="Rectangle 3"/>
          <p:cNvSpPr>
            <a:spLocks noGrp="1" noChangeArrowheads="1"/>
          </p:cNvSpPr>
          <p:nvPr>
            <p:ph type="body" idx="1"/>
          </p:nvPr>
        </p:nvSpPr>
        <p:spPr>
          <a:xfrm>
            <a:off x="914400" y="1498601"/>
            <a:ext cx="7620000" cy="2692400"/>
          </a:xfrm>
        </p:spPr>
        <p:txBody>
          <a:bodyPr/>
          <a:lstStyle/>
          <a:p>
            <a:pPr eaLnBrk="1" hangingPunct="1">
              <a:lnSpc>
                <a:spcPct val="90000"/>
              </a:lnSpc>
            </a:pPr>
            <a:r>
              <a:rPr lang="en-US" altLang="en-US" sz="2800" dirty="0" smtClean="0"/>
              <a:t>Immediate actions</a:t>
            </a:r>
          </a:p>
          <a:p>
            <a:pPr lvl="1">
              <a:lnSpc>
                <a:spcPct val="90000"/>
              </a:lnSpc>
            </a:pPr>
            <a:r>
              <a:rPr lang="en-US" altLang="en-US" sz="2400" dirty="0" smtClean="0"/>
              <a:t>Wash exposed area with soap and water</a:t>
            </a:r>
          </a:p>
          <a:p>
            <a:pPr lvl="1">
              <a:lnSpc>
                <a:spcPct val="90000"/>
              </a:lnSpc>
            </a:pPr>
            <a:r>
              <a:rPr lang="en-US" altLang="en-US" sz="2400" dirty="0" smtClean="0"/>
              <a:t>Flush splashes to nose, mouth, or skin with water</a:t>
            </a:r>
          </a:p>
          <a:p>
            <a:pPr lvl="1">
              <a:lnSpc>
                <a:spcPct val="90000"/>
              </a:lnSpc>
            </a:pPr>
            <a:r>
              <a:rPr lang="en-US" altLang="en-US" sz="2400" dirty="0" smtClean="0"/>
              <a:t>Irrigate eyes with water and saline </a:t>
            </a:r>
          </a:p>
        </p:txBody>
      </p:sp>
      <p:pic>
        <p:nvPicPr>
          <p:cNvPr id="2" name="Picture 1" title="Washing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100" y="3688116"/>
            <a:ext cx="2540000" cy="1879600"/>
          </a:xfrm>
          <a:prstGeom prst="rect">
            <a:avLst/>
          </a:prstGeom>
        </p:spPr>
      </p:pic>
      <p:sp>
        <p:nvSpPr>
          <p:cNvPr id="5" name="TextBox 4"/>
          <p:cNvSpPr txBox="1"/>
          <p:nvPr/>
        </p:nvSpPr>
        <p:spPr>
          <a:xfrm>
            <a:off x="4777385" y="5567716"/>
            <a:ext cx="1102715"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609562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9738" y="220663"/>
            <a:ext cx="8382000" cy="685800"/>
          </a:xfrm>
        </p:spPr>
        <p:txBody>
          <a:bodyPr/>
          <a:lstStyle/>
          <a:p>
            <a:pPr algn="ctr" eaLnBrk="1" hangingPunct="1"/>
            <a:r>
              <a:rPr lang="en-US" altLang="en-US" b="1" dirty="0" smtClean="0"/>
              <a:t>When Exposure Occurs</a:t>
            </a:r>
          </a:p>
        </p:txBody>
      </p:sp>
      <p:sp>
        <p:nvSpPr>
          <p:cNvPr id="52227" name="Rectangle 3"/>
          <p:cNvSpPr>
            <a:spLocks noGrp="1" noChangeArrowheads="1"/>
          </p:cNvSpPr>
          <p:nvPr>
            <p:ph type="body" idx="1"/>
          </p:nvPr>
        </p:nvSpPr>
        <p:spPr>
          <a:xfrm>
            <a:off x="914400" y="1498600"/>
            <a:ext cx="7391400" cy="4322763"/>
          </a:xfrm>
        </p:spPr>
        <p:txBody>
          <a:bodyPr/>
          <a:lstStyle/>
          <a:p>
            <a:pPr eaLnBrk="1" hangingPunct="1">
              <a:lnSpc>
                <a:spcPct val="90000"/>
              </a:lnSpc>
            </a:pPr>
            <a:r>
              <a:rPr lang="en-US" altLang="en-US" sz="2800" dirty="0" smtClean="0"/>
              <a:t>Report exposure immediately</a:t>
            </a:r>
          </a:p>
          <a:p>
            <a:pPr eaLnBrk="1" hangingPunct="1">
              <a:lnSpc>
                <a:spcPct val="90000"/>
              </a:lnSpc>
            </a:pPr>
            <a:r>
              <a:rPr lang="en-US" altLang="en-US" sz="2800" dirty="0" smtClean="0"/>
              <a:t>Direct employee to healthcare professional for treatment</a:t>
            </a:r>
          </a:p>
        </p:txBody>
      </p:sp>
    </p:spTree>
    <p:extLst>
      <p:ext uri="{BB962C8B-B14F-4D97-AF65-F5344CB8AC3E}">
        <p14:creationId xmlns:p14="http://schemas.microsoft.com/office/powerpoint/2010/main" val="1821538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552450" y="1219200"/>
            <a:ext cx="8039100" cy="3429000"/>
          </a:xfrm>
        </p:spPr>
        <p:txBody>
          <a:bodyPr/>
          <a:lstStyle/>
          <a:p>
            <a:pPr>
              <a:lnSpc>
                <a:spcPct val="85000"/>
              </a:lnSpc>
            </a:pPr>
            <a:r>
              <a:rPr lang="en-US" altLang="en-US" sz="2800" dirty="0" smtClean="0"/>
              <a:t>Confidential medical evaluation and follow-up</a:t>
            </a:r>
          </a:p>
          <a:p>
            <a:pPr lvl="1">
              <a:lnSpc>
                <a:spcPct val="85000"/>
              </a:lnSpc>
            </a:pPr>
            <a:r>
              <a:rPr lang="en-US" altLang="en-US" sz="2400" dirty="0" smtClean="0"/>
              <a:t>Route(s) of exposure and circumstances</a:t>
            </a:r>
          </a:p>
          <a:p>
            <a:pPr lvl="1">
              <a:lnSpc>
                <a:spcPct val="85000"/>
              </a:lnSpc>
            </a:pPr>
            <a:r>
              <a:rPr lang="en-US" altLang="en-US" sz="2400" dirty="0" smtClean="0"/>
              <a:t>Source individual</a:t>
            </a:r>
          </a:p>
          <a:p>
            <a:pPr lvl="1">
              <a:lnSpc>
                <a:spcPct val="85000"/>
              </a:lnSpc>
            </a:pPr>
            <a:r>
              <a:rPr lang="en-US" altLang="en-US" sz="2400" dirty="0" smtClean="0"/>
              <a:t>Collect/test blood for HBV and HIV serological status</a:t>
            </a:r>
          </a:p>
          <a:p>
            <a:pPr lvl="1">
              <a:lnSpc>
                <a:spcPct val="85000"/>
              </a:lnSpc>
            </a:pPr>
            <a:r>
              <a:rPr lang="en-US" altLang="en-US" sz="2400" dirty="0" smtClean="0"/>
              <a:t>Post exposure prophylaxis </a:t>
            </a:r>
            <a:br>
              <a:rPr lang="en-US" altLang="en-US" sz="2400" dirty="0" smtClean="0"/>
            </a:br>
            <a:r>
              <a:rPr lang="en-US" altLang="en-US" sz="2400" dirty="0" smtClean="0"/>
              <a:t>(when medically indicated)</a:t>
            </a:r>
          </a:p>
          <a:p>
            <a:pPr lvl="1">
              <a:lnSpc>
                <a:spcPct val="85000"/>
              </a:lnSpc>
            </a:pPr>
            <a:r>
              <a:rPr lang="en-US" altLang="en-US" sz="2400" dirty="0" smtClean="0"/>
              <a:t>Counseling</a:t>
            </a:r>
          </a:p>
          <a:p>
            <a:pPr lvl="1">
              <a:lnSpc>
                <a:spcPct val="85000"/>
              </a:lnSpc>
            </a:pPr>
            <a:r>
              <a:rPr lang="en-US" altLang="en-US" sz="2400" dirty="0" smtClean="0"/>
              <a:t>Evaluation</a:t>
            </a:r>
          </a:p>
        </p:txBody>
      </p:sp>
      <p:sp>
        <p:nvSpPr>
          <p:cNvPr id="2" name="Title 1"/>
          <p:cNvSpPr>
            <a:spLocks noGrp="1"/>
          </p:cNvSpPr>
          <p:nvPr>
            <p:ph type="title"/>
          </p:nvPr>
        </p:nvSpPr>
        <p:spPr/>
        <p:txBody>
          <a:bodyPr/>
          <a:lstStyle/>
          <a:p>
            <a:r>
              <a:rPr lang="en-US" dirty="0" smtClean="0"/>
              <a:t>When Exposure Occurs</a:t>
            </a:r>
            <a:endParaRPr lang="en-US" dirty="0"/>
          </a:p>
        </p:txBody>
      </p:sp>
    </p:spTree>
    <p:extLst>
      <p:ext uri="{BB962C8B-B14F-4D97-AF65-F5344CB8AC3E}">
        <p14:creationId xmlns:p14="http://schemas.microsoft.com/office/powerpoint/2010/main" val="4047607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a:r>
              <a:rPr lang="en-US" altLang="en-US" b="1" dirty="0" smtClean="0"/>
              <a:t>What Questions Do You Have?</a:t>
            </a:r>
          </a:p>
        </p:txBody>
      </p:sp>
      <p:sp>
        <p:nvSpPr>
          <p:cNvPr id="4" name="TextBox 3"/>
          <p:cNvSpPr txBox="1"/>
          <p:nvPr/>
        </p:nvSpPr>
        <p:spPr>
          <a:xfrm>
            <a:off x="2705100" y="1843950"/>
            <a:ext cx="3733800" cy="3170099"/>
          </a:xfrm>
          <a:prstGeom prst="rect">
            <a:avLst/>
          </a:prstGeom>
          <a:noFill/>
        </p:spPr>
        <p:txBody>
          <a:bodyPr wrap="square" rtlCol="0">
            <a:spAutoFit/>
          </a:bodyPr>
          <a:lstStyle/>
          <a:p>
            <a:pPr algn="ctr"/>
            <a:r>
              <a:rPr lang="en-US" sz="20000" dirty="0" smtClean="0">
                <a:solidFill>
                  <a:srgbClr val="FF0000"/>
                </a:solidFill>
                <a:latin typeface="Arial Black" panose="020B0A04020102020204" pitchFamily="34" charset="0"/>
              </a:rPr>
              <a:t>?</a:t>
            </a:r>
            <a:endParaRPr lang="en-US" sz="20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235266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09600" y="1093076"/>
            <a:ext cx="7924800" cy="4088523"/>
          </a:xfrm>
        </p:spPr>
        <p:txBody>
          <a:bodyPr>
            <a:normAutofit lnSpcReduction="10000"/>
          </a:bodyPr>
          <a:lstStyle/>
          <a:p>
            <a:pPr marL="514350" indent="-514350">
              <a:buAutoNum type="arabicPeriod"/>
            </a:pPr>
            <a:r>
              <a:rPr lang="en-US" dirty="0" err="1" smtClean="0"/>
              <a:t>Bloodborne</a:t>
            </a:r>
            <a:r>
              <a:rPr lang="en-US" dirty="0" smtClean="0"/>
              <a:t> pathogens can be transmitted by ___.</a:t>
            </a:r>
          </a:p>
          <a:p>
            <a:pPr marL="914400" lvl="1" indent="-514350">
              <a:buFont typeface="+mj-lt"/>
              <a:buAutoNum type="alphaLcPeriod"/>
            </a:pPr>
            <a:r>
              <a:rPr lang="en-US" dirty="0" smtClean="0"/>
              <a:t>sexual intercourse or intravenous drug use</a:t>
            </a:r>
          </a:p>
          <a:p>
            <a:pPr marL="914400" lvl="1" indent="-514350">
              <a:buFont typeface="+mj-lt"/>
              <a:buAutoNum type="alphaLcPeriod"/>
            </a:pPr>
            <a:r>
              <a:rPr lang="en-US" dirty="0" smtClean="0"/>
              <a:t>rubbing an eye after coming in contact with potentially infectious material</a:t>
            </a:r>
          </a:p>
          <a:p>
            <a:pPr marL="914400" lvl="1" indent="-514350">
              <a:buFont typeface="+mj-lt"/>
              <a:buAutoNum type="alphaLcPeriod"/>
            </a:pPr>
            <a:r>
              <a:rPr lang="en-US" dirty="0" smtClean="0"/>
              <a:t>potentially infectious material coming in contact with inflamed acne or sunburn blisters</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5181600"/>
            <a:ext cx="8229600" cy="673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269066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762000" y="1447799"/>
            <a:ext cx="7924800" cy="3505200"/>
          </a:xfrm>
        </p:spPr>
        <p:txBody>
          <a:bodyPr>
            <a:normAutofit/>
          </a:bodyPr>
          <a:lstStyle/>
          <a:p>
            <a:pPr marL="514350" indent="-514350">
              <a:buFont typeface="+mj-lt"/>
              <a:buAutoNum type="arabicPeriod" startAt="2"/>
            </a:pPr>
            <a:r>
              <a:rPr lang="en-US" dirty="0" smtClean="0"/>
              <a:t>Employees should use PPE when ____.</a:t>
            </a:r>
          </a:p>
          <a:p>
            <a:pPr marL="914400" lvl="1" indent="-514350">
              <a:buFont typeface="+mj-lt"/>
              <a:buAutoNum type="alphaLcPeriod"/>
            </a:pPr>
            <a:r>
              <a:rPr lang="en-US" dirty="0" smtClean="0"/>
              <a:t>there is a reasonable anticipation of contact with blood or OPIM</a:t>
            </a:r>
          </a:p>
          <a:p>
            <a:pPr marL="914400" lvl="1" indent="-514350">
              <a:buFont typeface="+mj-lt"/>
              <a:buAutoNum type="alphaLcPeriod"/>
            </a:pPr>
            <a:r>
              <a:rPr lang="en-US" dirty="0" smtClean="0"/>
              <a:t>cleaning up spills</a:t>
            </a:r>
          </a:p>
          <a:p>
            <a:pPr marL="914400" lvl="1" indent="-514350">
              <a:buFont typeface="+mj-lt"/>
              <a:buAutoNum type="alphaLcPeriod"/>
            </a:pPr>
            <a:r>
              <a:rPr lang="en-US" dirty="0" smtClean="0"/>
              <a:t>responding to an emergency</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4952999"/>
            <a:ext cx="8229600" cy="901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147072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772400" cy="3048000"/>
          </a:xfrm>
        </p:spPr>
        <p:txBody>
          <a:bodyPr>
            <a:normAutofit lnSpcReduction="10000"/>
          </a:bodyPr>
          <a:lstStyle/>
          <a:p>
            <a:pPr marL="514350" indent="-514350">
              <a:buFont typeface="+mj-lt"/>
              <a:buAutoNum type="arabicPeriod" startAt="3"/>
            </a:pPr>
            <a:r>
              <a:rPr lang="en-US" dirty="0" smtClean="0"/>
              <a:t>Which of the following is an example of a work practice control?</a:t>
            </a:r>
          </a:p>
          <a:p>
            <a:pPr marL="914400" lvl="1" indent="-514350">
              <a:buFont typeface="+mj-lt"/>
              <a:buAutoNum type="alphaLcPeriod"/>
            </a:pPr>
            <a:r>
              <a:rPr lang="en-US" dirty="0" smtClean="0"/>
              <a:t>Spill kits</a:t>
            </a:r>
          </a:p>
          <a:p>
            <a:pPr marL="914400" lvl="1" indent="-514350">
              <a:buFont typeface="+mj-lt"/>
              <a:buAutoNum type="alphaLcPeriod"/>
            </a:pPr>
            <a:r>
              <a:rPr lang="en-US" dirty="0" smtClean="0"/>
              <a:t>Accessible handwashing stations</a:t>
            </a:r>
          </a:p>
          <a:p>
            <a:pPr marL="914400" lvl="1" indent="-514350">
              <a:buFont typeface="+mj-lt"/>
              <a:buAutoNum type="alphaLcPeriod"/>
            </a:pPr>
            <a:r>
              <a:rPr lang="en-US" dirty="0" smtClean="0"/>
              <a:t>Proper decontamination of spill areas</a:t>
            </a:r>
          </a:p>
          <a:p>
            <a:pPr marL="914400" lvl="1" indent="-514350">
              <a:buFont typeface="+mj-lt"/>
              <a:buAutoNum type="alphaLcPeriod"/>
            </a:pPr>
            <a:r>
              <a:rPr lang="en-US" dirty="0" smtClean="0"/>
              <a:t>Red hazardous waste bags</a:t>
            </a:r>
            <a:endParaRPr lang="en-US" dirty="0"/>
          </a:p>
        </p:txBody>
      </p:sp>
      <p:sp>
        <p:nvSpPr>
          <p:cNvPr id="7" name="Content Placeholder 2"/>
          <p:cNvSpPr txBox="1">
            <a:spLocks/>
          </p:cNvSpPr>
          <p:nvPr/>
        </p:nvSpPr>
        <p:spPr>
          <a:xfrm>
            <a:off x="914400" y="4627505"/>
            <a:ext cx="76200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c. Proper decontamination of spill areas</a:t>
            </a:r>
            <a:endParaRPr lang="en-US" b="1" dirty="0">
              <a:solidFill>
                <a:srgbClr val="FF0000"/>
              </a:solidFill>
            </a:endParaRPr>
          </a:p>
        </p:txBody>
      </p:sp>
    </p:spTree>
    <p:extLst>
      <p:ext uri="{BB962C8B-B14F-4D97-AF65-F5344CB8AC3E}">
        <p14:creationId xmlns:p14="http://schemas.microsoft.com/office/powerpoint/2010/main" val="30268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66800"/>
            <a:ext cx="8229600" cy="3810001"/>
          </a:xfrm>
        </p:spPr>
        <p:txBody>
          <a:bodyPr>
            <a:normAutofit fontScale="92500" lnSpcReduction="10000"/>
          </a:bodyPr>
          <a:lstStyle/>
          <a:p>
            <a:pPr marL="514350" indent="-514350">
              <a:buFont typeface="+mj-lt"/>
              <a:buAutoNum type="arabicPeriod" startAt="4"/>
            </a:pPr>
            <a:r>
              <a:rPr lang="en-US" dirty="0" smtClean="0"/>
              <a:t>Which of the following is a standard precaution for workers exposed to </a:t>
            </a:r>
            <a:r>
              <a:rPr lang="en-US" dirty="0" err="1" smtClean="0"/>
              <a:t>bloodborne</a:t>
            </a:r>
            <a:r>
              <a:rPr lang="en-US" dirty="0" smtClean="0"/>
              <a:t> pathogens?</a:t>
            </a:r>
          </a:p>
          <a:p>
            <a:pPr marL="914400" lvl="1" indent="-514350">
              <a:buFont typeface="+mj-lt"/>
              <a:buAutoNum type="alphaLcPeriod"/>
            </a:pPr>
            <a:r>
              <a:rPr lang="en-US" dirty="0" smtClean="0"/>
              <a:t>Treat all liquids as hazardous for HIV </a:t>
            </a:r>
          </a:p>
          <a:p>
            <a:pPr marL="914400" lvl="1" indent="-514350">
              <a:buFont typeface="+mj-lt"/>
              <a:buAutoNum type="alphaLcPeriod"/>
            </a:pPr>
            <a:r>
              <a:rPr lang="en-US" dirty="0" smtClean="0"/>
              <a:t>Treat all blood and bodily fluids of patients as potentially infectious materials</a:t>
            </a:r>
          </a:p>
          <a:p>
            <a:pPr marL="914400" lvl="1" indent="-514350">
              <a:buFont typeface="+mj-lt"/>
              <a:buAutoNum type="alphaLcPeriod"/>
            </a:pPr>
            <a:r>
              <a:rPr lang="en-US" dirty="0" smtClean="0"/>
              <a:t>Test all blood and unknown bodily fluids for </a:t>
            </a:r>
            <a:br>
              <a:rPr lang="en-US" dirty="0" smtClean="0"/>
            </a:br>
            <a:r>
              <a:rPr lang="en-US" dirty="0" smtClean="0"/>
              <a:t>HIV after spills</a:t>
            </a:r>
          </a:p>
          <a:p>
            <a:pPr marL="914400" lvl="1" indent="-514350">
              <a:buFont typeface="+mj-lt"/>
              <a:buAutoNum type="alphaLcPeriod"/>
            </a:pPr>
            <a:r>
              <a:rPr lang="en-US" dirty="0" smtClean="0"/>
              <a:t>Label unknown liquids with hazard signs</a:t>
            </a:r>
            <a:endParaRPr lang="en-US" dirty="0"/>
          </a:p>
        </p:txBody>
      </p:sp>
      <p:sp>
        <p:nvSpPr>
          <p:cNvPr id="7" name="Content Placeholder 2"/>
          <p:cNvSpPr txBox="1">
            <a:spLocks/>
          </p:cNvSpPr>
          <p:nvPr/>
        </p:nvSpPr>
        <p:spPr>
          <a:xfrm>
            <a:off x="457200" y="4953000"/>
            <a:ext cx="8534400" cy="114299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a:t>
            </a:r>
            <a:r>
              <a:rPr lang="en-US" dirty="0" smtClean="0"/>
              <a:t> </a:t>
            </a:r>
            <a:r>
              <a:rPr lang="en-US" b="1" dirty="0" smtClean="0">
                <a:solidFill>
                  <a:srgbClr val="FF0000"/>
                </a:solidFill>
              </a:rPr>
              <a:t>b. Treat all blood and bodily fluids of </a:t>
            </a:r>
            <a:br>
              <a:rPr lang="en-US" b="1" dirty="0" smtClean="0">
                <a:solidFill>
                  <a:srgbClr val="FF0000"/>
                </a:solidFill>
              </a:rPr>
            </a:br>
            <a:r>
              <a:rPr lang="en-US" b="1" dirty="0" smtClean="0">
                <a:solidFill>
                  <a:srgbClr val="FF0000"/>
                </a:solidFill>
              </a:rPr>
              <a:t>               patients as potentially infectious             </a:t>
            </a:r>
            <a:br>
              <a:rPr lang="en-US" b="1" dirty="0" smtClean="0">
                <a:solidFill>
                  <a:srgbClr val="FF0000"/>
                </a:solidFill>
              </a:rPr>
            </a:br>
            <a:r>
              <a:rPr lang="en-US" b="1" dirty="0" smtClean="0">
                <a:solidFill>
                  <a:srgbClr val="FF0000"/>
                </a:solidFill>
              </a:rPr>
              <a:t>               materials</a:t>
            </a:r>
            <a:endParaRPr lang="en-US" b="1" dirty="0">
              <a:solidFill>
                <a:srgbClr val="FF0000"/>
              </a:solidFill>
            </a:endParaRPr>
          </a:p>
        </p:txBody>
      </p:sp>
    </p:spTree>
    <p:extLst>
      <p:ext uri="{BB962C8B-B14F-4D97-AF65-F5344CB8AC3E}">
        <p14:creationId xmlns:p14="http://schemas.microsoft.com/office/powerpoint/2010/main" val="54495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762000"/>
          </a:xfrm>
        </p:spPr>
        <p:txBody>
          <a:bodyPr/>
          <a:lstStyle/>
          <a:p>
            <a:pPr algn="ctr"/>
            <a:r>
              <a:rPr lang="en-US" altLang="en-US" b="1" dirty="0" err="1" smtClean="0"/>
              <a:t>Bloodborne</a:t>
            </a:r>
            <a:r>
              <a:rPr lang="en-US" altLang="en-US" b="1" dirty="0" smtClean="0"/>
              <a:t> Pathogens</a:t>
            </a:r>
          </a:p>
        </p:txBody>
      </p:sp>
      <p:sp>
        <p:nvSpPr>
          <p:cNvPr id="20483" name="Content Placeholder 2"/>
          <p:cNvSpPr>
            <a:spLocks noGrp="1"/>
          </p:cNvSpPr>
          <p:nvPr>
            <p:ph idx="1"/>
          </p:nvPr>
        </p:nvSpPr>
        <p:spPr>
          <a:xfrm>
            <a:off x="990600" y="1447800"/>
            <a:ext cx="7239000" cy="4495801"/>
          </a:xfrm>
        </p:spPr>
        <p:txBody>
          <a:bodyPr/>
          <a:lstStyle/>
          <a:p>
            <a:pPr marL="0" indent="0">
              <a:buNone/>
            </a:pPr>
            <a:r>
              <a:rPr lang="en-US" altLang="en-US" dirty="0" smtClean="0"/>
              <a:t>What are </a:t>
            </a:r>
            <a:r>
              <a:rPr lang="en-US" altLang="en-US" b="1" dirty="0" err="1" smtClean="0"/>
              <a:t>bloodborne</a:t>
            </a:r>
            <a:r>
              <a:rPr lang="en-US" altLang="en-US" b="1" dirty="0" smtClean="0"/>
              <a:t> pathogens</a:t>
            </a:r>
            <a:r>
              <a:rPr lang="en-US" altLang="en-US" dirty="0" smtClean="0"/>
              <a:t>?</a:t>
            </a:r>
          </a:p>
          <a:p>
            <a:r>
              <a:rPr lang="en-US" altLang="en-US" sz="2800" dirty="0" smtClean="0"/>
              <a:t>Pathogenic microorganisms present in human blood that can lead to diseases</a:t>
            </a:r>
          </a:p>
          <a:p>
            <a:r>
              <a:rPr lang="en-US" altLang="en-US" sz="2800" dirty="0" smtClean="0"/>
              <a:t>Examples of primary concern</a:t>
            </a:r>
          </a:p>
          <a:p>
            <a:pPr lvl="1"/>
            <a:r>
              <a:rPr lang="en-US" altLang="en-US" sz="2400" dirty="0" smtClean="0"/>
              <a:t>Hepatitis B (HBV)</a:t>
            </a:r>
          </a:p>
          <a:p>
            <a:pPr lvl="1"/>
            <a:r>
              <a:rPr lang="en-US" altLang="en-US" sz="2400" dirty="0" smtClean="0"/>
              <a:t>Hepatitis C (HCV)</a:t>
            </a:r>
          </a:p>
          <a:p>
            <a:pPr lvl="1"/>
            <a:r>
              <a:rPr lang="en-US" altLang="en-US" dirty="0"/>
              <a:t>Human Immunodeficiency Virus (HIV)</a:t>
            </a:r>
          </a:p>
          <a:p>
            <a:endParaRPr lang="en-US" altLang="en-US" dirty="0" smtClean="0"/>
          </a:p>
        </p:txBody>
      </p:sp>
    </p:spTree>
    <p:extLst>
      <p:ext uri="{BB962C8B-B14F-4D97-AF65-F5344CB8AC3E}">
        <p14:creationId xmlns:p14="http://schemas.microsoft.com/office/powerpoint/2010/main" val="4086210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315200" cy="3048000"/>
          </a:xfrm>
        </p:spPr>
        <p:txBody>
          <a:bodyPr>
            <a:normAutofit lnSpcReduction="10000"/>
          </a:bodyPr>
          <a:lstStyle/>
          <a:p>
            <a:pPr marL="514350" indent="-514350">
              <a:buFont typeface="+mj-lt"/>
              <a:buAutoNum type="arabicPeriod" startAt="5"/>
            </a:pPr>
            <a:r>
              <a:rPr lang="en-US" dirty="0" smtClean="0"/>
              <a:t>Hepatitis B is an inflammation of which body organ?</a:t>
            </a:r>
          </a:p>
          <a:p>
            <a:pPr marL="914400" lvl="1" indent="-514350">
              <a:buFont typeface="+mj-lt"/>
              <a:buAutoNum type="alphaLcPeriod"/>
            </a:pPr>
            <a:r>
              <a:rPr lang="en-US" dirty="0" smtClean="0"/>
              <a:t>Kidney</a:t>
            </a:r>
          </a:p>
          <a:p>
            <a:pPr marL="914400" lvl="1" indent="-514350">
              <a:buFont typeface="+mj-lt"/>
              <a:buAutoNum type="alphaLcPeriod"/>
            </a:pPr>
            <a:r>
              <a:rPr lang="en-US" dirty="0" smtClean="0"/>
              <a:t>Lungs</a:t>
            </a:r>
          </a:p>
          <a:p>
            <a:pPr marL="914400" lvl="1" indent="-514350">
              <a:buFont typeface="+mj-lt"/>
              <a:buAutoNum type="alphaLcPeriod"/>
            </a:pPr>
            <a:r>
              <a:rPr lang="en-US" dirty="0" smtClean="0"/>
              <a:t>Larynx</a:t>
            </a:r>
          </a:p>
          <a:p>
            <a:pPr marL="914400" lvl="1" indent="-514350">
              <a:buFont typeface="+mj-lt"/>
              <a:buAutoNum type="alphaLcPeriod"/>
            </a:pPr>
            <a:r>
              <a:rPr lang="en-US" dirty="0" smtClean="0"/>
              <a:t>Liver</a:t>
            </a:r>
            <a:endParaRPr lang="en-US" dirty="0"/>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Liver</a:t>
            </a:r>
            <a:endParaRPr lang="en-US" b="1" dirty="0">
              <a:solidFill>
                <a:srgbClr val="FF0000"/>
              </a:solidFill>
            </a:endParaRPr>
          </a:p>
        </p:txBody>
      </p:sp>
    </p:spTree>
    <p:extLst>
      <p:ext uri="{BB962C8B-B14F-4D97-AF65-F5344CB8AC3E}">
        <p14:creationId xmlns:p14="http://schemas.microsoft.com/office/powerpoint/2010/main" val="38838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799"/>
            <a:ext cx="7772400" cy="3581399"/>
          </a:xfrm>
        </p:spPr>
        <p:txBody>
          <a:bodyPr>
            <a:normAutofit lnSpcReduction="10000"/>
          </a:bodyPr>
          <a:lstStyle/>
          <a:p>
            <a:pPr marL="514350" indent="-514350">
              <a:buFont typeface="+mj-lt"/>
              <a:buAutoNum type="arabicPeriod" startAt="6"/>
            </a:pPr>
            <a:r>
              <a:rPr lang="en-US" dirty="0" smtClean="0"/>
              <a:t>In the event of an exposure incident, which following action should be taken first?</a:t>
            </a:r>
          </a:p>
          <a:p>
            <a:pPr marL="914400" lvl="1" indent="-514350">
              <a:buFont typeface="+mj-lt"/>
              <a:buAutoNum type="alphaLcPeriod"/>
            </a:pPr>
            <a:r>
              <a:rPr lang="en-US" dirty="0" smtClean="0"/>
              <a:t>Notify appropriate personnel</a:t>
            </a:r>
          </a:p>
          <a:p>
            <a:pPr marL="914400" lvl="1" indent="-514350">
              <a:buFont typeface="+mj-lt"/>
              <a:buAutoNum type="alphaLcPeriod"/>
            </a:pPr>
            <a:r>
              <a:rPr lang="en-US" dirty="0" smtClean="0"/>
              <a:t>Wash the area thoroughly</a:t>
            </a:r>
          </a:p>
          <a:p>
            <a:pPr marL="914400" lvl="1" indent="-514350">
              <a:buFont typeface="+mj-lt"/>
              <a:buAutoNum type="alphaLcPeriod"/>
            </a:pPr>
            <a:r>
              <a:rPr lang="en-US" dirty="0" smtClean="0"/>
              <a:t>Seek medical treatment</a:t>
            </a:r>
          </a:p>
          <a:p>
            <a:pPr marL="914400" lvl="1" indent="-514350">
              <a:buFont typeface="+mj-lt"/>
              <a:buAutoNum type="alphaLcPeriod"/>
            </a:pPr>
            <a:r>
              <a:rPr lang="en-US" dirty="0" smtClean="0"/>
              <a:t>Complete an incident or accident report</a:t>
            </a:r>
            <a:endParaRPr lang="en-US" dirty="0"/>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b. Wash the area thoroughly</a:t>
            </a:r>
            <a:endParaRPr lang="en-US" b="1" dirty="0">
              <a:solidFill>
                <a:srgbClr val="FF0000"/>
              </a:solidFill>
            </a:endParaRPr>
          </a:p>
        </p:txBody>
      </p:sp>
    </p:spTree>
    <p:extLst>
      <p:ext uri="{BB962C8B-B14F-4D97-AF65-F5344CB8AC3E}">
        <p14:creationId xmlns:p14="http://schemas.microsoft.com/office/powerpoint/2010/main" val="39793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467600" cy="3581400"/>
          </a:xfrm>
        </p:spPr>
        <p:txBody>
          <a:bodyPr>
            <a:normAutofit lnSpcReduction="10000"/>
          </a:bodyPr>
          <a:lstStyle/>
          <a:p>
            <a:pPr marL="514350" indent="-514350">
              <a:buFont typeface="+mj-lt"/>
              <a:buAutoNum type="arabicPeriod" startAt="7"/>
            </a:pPr>
            <a:r>
              <a:rPr lang="en-US" dirty="0" smtClean="0"/>
              <a:t>Which of the following actions can help prevent exposure to </a:t>
            </a:r>
            <a:r>
              <a:rPr lang="en-US" dirty="0" err="1" smtClean="0"/>
              <a:t>bloodborne</a:t>
            </a:r>
            <a:r>
              <a:rPr lang="en-US" dirty="0" smtClean="0"/>
              <a:t> pathogens?</a:t>
            </a:r>
          </a:p>
          <a:p>
            <a:pPr marL="914400" lvl="1" indent="-514350">
              <a:buFont typeface="+mj-lt"/>
              <a:buAutoNum type="alphaLcPeriod"/>
            </a:pPr>
            <a:r>
              <a:rPr lang="en-US" dirty="0" smtClean="0"/>
              <a:t>Wearing latex gloves</a:t>
            </a:r>
          </a:p>
          <a:p>
            <a:pPr marL="914400" lvl="1" indent="-514350">
              <a:buFont typeface="+mj-lt"/>
              <a:buAutoNum type="alphaLcPeriod"/>
            </a:pPr>
            <a:r>
              <a:rPr lang="en-US" dirty="0" smtClean="0"/>
              <a:t>Wearing goggles</a:t>
            </a:r>
          </a:p>
          <a:p>
            <a:pPr marL="914400" lvl="1" indent="-514350">
              <a:buFont typeface="+mj-lt"/>
              <a:buAutoNum type="alphaLcPeriod"/>
            </a:pPr>
            <a:r>
              <a:rPr lang="en-US" dirty="0" smtClean="0"/>
              <a:t>Washing hands</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22336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1"/>
            <a:ext cx="7239000" cy="3886198"/>
          </a:xfrm>
        </p:spPr>
        <p:txBody>
          <a:bodyPr>
            <a:normAutofit lnSpcReduction="10000"/>
          </a:bodyPr>
          <a:lstStyle/>
          <a:p>
            <a:pPr marL="514350" indent="-514350">
              <a:buFont typeface="+mj-lt"/>
              <a:buAutoNum type="arabicPeriod" startAt="8"/>
            </a:pPr>
            <a:r>
              <a:rPr lang="en-US" dirty="0" smtClean="0"/>
              <a:t>A vaccine is only available for which of the following major </a:t>
            </a:r>
            <a:r>
              <a:rPr lang="en-US" dirty="0" err="1" smtClean="0"/>
              <a:t>bloodborne</a:t>
            </a:r>
            <a:r>
              <a:rPr lang="en-US" dirty="0" smtClean="0"/>
              <a:t> pathogen viruses?</a:t>
            </a:r>
          </a:p>
          <a:p>
            <a:pPr marL="914400" lvl="1" indent="-514350">
              <a:buFont typeface="+mj-lt"/>
              <a:buAutoNum type="alphaLcPeriod"/>
            </a:pPr>
            <a:r>
              <a:rPr lang="en-US" dirty="0" smtClean="0"/>
              <a:t>HIV</a:t>
            </a:r>
          </a:p>
          <a:p>
            <a:pPr marL="914400" lvl="1" indent="-514350">
              <a:buFont typeface="+mj-lt"/>
              <a:buAutoNum type="alphaLcPeriod"/>
            </a:pPr>
            <a:r>
              <a:rPr lang="en-US" dirty="0" smtClean="0"/>
              <a:t>Hepatitis B</a:t>
            </a:r>
          </a:p>
          <a:p>
            <a:pPr marL="914400" lvl="1" indent="-514350">
              <a:buFont typeface="+mj-lt"/>
              <a:buAutoNum type="alphaLcPeriod"/>
            </a:pPr>
            <a:r>
              <a:rPr lang="en-US" dirty="0" smtClean="0"/>
              <a:t>Hepatitis C</a:t>
            </a:r>
          </a:p>
          <a:p>
            <a:pPr marL="914400" lvl="1" indent="-514350">
              <a:buFont typeface="+mj-lt"/>
              <a:buAutoNum type="alphaLcPeriod"/>
            </a:pPr>
            <a:r>
              <a:rPr lang="en-US" dirty="0" smtClean="0"/>
              <a:t>No vaccines are available for any of the three major BBP viruses</a:t>
            </a:r>
            <a:endParaRPr lang="en-US" dirty="0"/>
          </a:p>
        </p:txBody>
      </p:sp>
      <p:sp>
        <p:nvSpPr>
          <p:cNvPr id="7" name="Content Placeholder 2"/>
          <p:cNvSpPr txBox="1">
            <a:spLocks/>
          </p:cNvSpPr>
          <p:nvPr/>
        </p:nvSpPr>
        <p:spPr>
          <a:xfrm>
            <a:off x="457200" y="5181599"/>
            <a:ext cx="8229600" cy="673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b. Hepatitis B</a:t>
            </a:r>
            <a:endParaRPr lang="en-US" b="1" dirty="0">
              <a:solidFill>
                <a:srgbClr val="FF0000"/>
              </a:solidFill>
            </a:endParaRPr>
          </a:p>
        </p:txBody>
      </p:sp>
    </p:spTree>
    <p:extLst>
      <p:ext uri="{BB962C8B-B14F-4D97-AF65-F5344CB8AC3E}">
        <p14:creationId xmlns:p14="http://schemas.microsoft.com/office/powerpoint/2010/main" val="3121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571500" y="1066800"/>
            <a:ext cx="8001000" cy="4191000"/>
          </a:xfrm>
        </p:spPr>
        <p:txBody>
          <a:bodyPr>
            <a:normAutofit/>
          </a:bodyPr>
          <a:lstStyle/>
          <a:p>
            <a:pPr marL="514350" indent="-514350">
              <a:buFont typeface="+mj-lt"/>
              <a:buAutoNum type="arabicPeriod" startAt="9"/>
            </a:pPr>
            <a:r>
              <a:rPr lang="en-US" dirty="0" smtClean="0"/>
              <a:t> Which of the following are potential routes of entry for </a:t>
            </a:r>
            <a:r>
              <a:rPr lang="en-US" dirty="0" err="1" smtClean="0"/>
              <a:t>bloodborne</a:t>
            </a:r>
            <a:r>
              <a:rPr lang="en-US" dirty="0" smtClean="0"/>
              <a:t> pathogens?</a:t>
            </a:r>
          </a:p>
          <a:p>
            <a:pPr marL="914400" lvl="1" indent="-514350">
              <a:buFont typeface="+mj-lt"/>
              <a:buAutoNum type="alphaLcPeriod"/>
            </a:pPr>
            <a:r>
              <a:rPr lang="en-US" dirty="0" smtClean="0"/>
              <a:t>Mucous membranes of the eyes, nose, and mouth</a:t>
            </a:r>
          </a:p>
          <a:p>
            <a:pPr marL="914400" lvl="1" indent="-514350">
              <a:buFont typeface="+mj-lt"/>
              <a:buAutoNum type="alphaLcPeriod"/>
            </a:pPr>
            <a:r>
              <a:rPr lang="en-US" dirty="0" smtClean="0"/>
              <a:t>Non-intact skin</a:t>
            </a:r>
          </a:p>
          <a:p>
            <a:pPr marL="914400" lvl="1" indent="-514350">
              <a:buFont typeface="+mj-lt"/>
              <a:buAutoNum type="alphaLcPeriod"/>
            </a:pPr>
            <a:r>
              <a:rPr lang="en-US" dirty="0" smtClean="0"/>
              <a:t>Penetration by a contaminated sharp object</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5271655"/>
            <a:ext cx="8229600" cy="749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13702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143000"/>
            <a:ext cx="8001000" cy="4901018"/>
          </a:xfrm>
        </p:spPr>
        <p:txBody>
          <a:bodyPr/>
          <a:lstStyle/>
          <a:p>
            <a:pPr>
              <a:defRPr/>
            </a:pPr>
            <a:r>
              <a:rPr lang="en-US" altLang="en-US" sz="2800" dirty="0" smtClean="0">
                <a:ea typeface="+mn-ea"/>
              </a:rPr>
              <a:t>Hepatitis B (HBV)</a:t>
            </a:r>
          </a:p>
          <a:p>
            <a:pPr lvl="1">
              <a:defRPr/>
            </a:pPr>
            <a:r>
              <a:rPr lang="en-US" altLang="en-US" sz="2400" dirty="0" smtClean="0">
                <a:ea typeface="+mn-ea"/>
              </a:rPr>
              <a:t>Over 12 million Americans are infected (1 in 20)*</a:t>
            </a:r>
          </a:p>
          <a:p>
            <a:pPr lvl="1">
              <a:defRPr/>
            </a:pPr>
            <a:r>
              <a:rPr lang="en-US" altLang="en-US" sz="2400" dirty="0" smtClean="0">
                <a:ea typeface="+mn-ea"/>
              </a:rPr>
              <a:t>Silent infection; symptoms include jaundice, fatigue, abdominal pain, loss of appetite, intermittent nausea, vomiting; may lead to chronic liver disease, liver cancer, and death</a:t>
            </a:r>
          </a:p>
          <a:p>
            <a:pPr lvl="1">
              <a:defRPr/>
            </a:pPr>
            <a:r>
              <a:rPr lang="en-US" altLang="en-US" sz="2400" dirty="0" smtClean="0">
                <a:ea typeface="+mn-ea"/>
              </a:rPr>
              <a:t>HBV can survive for at least </a:t>
            </a:r>
            <a:br>
              <a:rPr lang="en-US" altLang="en-US" sz="2400" dirty="0" smtClean="0">
                <a:ea typeface="+mn-ea"/>
              </a:rPr>
            </a:br>
            <a:r>
              <a:rPr lang="en-US" altLang="en-US" sz="2400" dirty="0" smtClean="0">
                <a:ea typeface="+mn-ea"/>
              </a:rPr>
              <a:t>one week in dried blood</a:t>
            </a:r>
          </a:p>
          <a:p>
            <a:pPr lvl="1">
              <a:defRPr/>
            </a:pPr>
            <a:r>
              <a:rPr lang="en-US" altLang="en-US" sz="2400" dirty="0" smtClean="0">
                <a:ea typeface="+mn-ea"/>
              </a:rPr>
              <a:t>Up </a:t>
            </a:r>
            <a:r>
              <a:rPr lang="en-US" altLang="en-US" sz="2400" dirty="0">
                <a:ea typeface="+mn-ea"/>
              </a:rPr>
              <a:t>to 40,000 people </a:t>
            </a:r>
            <a:r>
              <a:rPr lang="en-US" altLang="en-US" sz="2400" dirty="0" smtClean="0">
                <a:ea typeface="+mn-ea"/>
              </a:rPr>
              <a:t>in US </a:t>
            </a:r>
            <a:br>
              <a:rPr lang="en-US" altLang="en-US" sz="2400" dirty="0" smtClean="0">
                <a:ea typeface="+mn-ea"/>
              </a:rPr>
            </a:br>
            <a:r>
              <a:rPr lang="en-US" altLang="en-US" sz="2400" dirty="0" smtClean="0">
                <a:ea typeface="+mn-ea"/>
              </a:rPr>
              <a:t>will </a:t>
            </a:r>
            <a:r>
              <a:rPr lang="en-US" altLang="en-US" sz="2400" dirty="0">
                <a:ea typeface="+mn-ea"/>
              </a:rPr>
              <a:t>become newly infected </a:t>
            </a:r>
            <a:r>
              <a:rPr lang="en-US" altLang="en-US" sz="2400" dirty="0" smtClean="0">
                <a:ea typeface="+mn-ea"/>
              </a:rPr>
              <a:t/>
            </a:r>
            <a:br>
              <a:rPr lang="en-US" altLang="en-US" sz="2400" dirty="0" smtClean="0">
                <a:ea typeface="+mn-ea"/>
              </a:rPr>
            </a:br>
            <a:r>
              <a:rPr lang="en-US" altLang="en-US" sz="2400" dirty="0" smtClean="0">
                <a:ea typeface="+mn-ea"/>
              </a:rPr>
              <a:t>each year*</a:t>
            </a:r>
          </a:p>
          <a:p>
            <a:pPr marL="0" indent="0">
              <a:buFont typeface="Wingdings" panose="05000000000000000000" pitchFamily="2" charset="2"/>
              <a:buNone/>
              <a:defRPr/>
            </a:pPr>
            <a:endParaRPr lang="en-US" altLang="en-US" sz="1000" dirty="0" smtClean="0">
              <a:ea typeface="+mn-ea"/>
            </a:endParaRPr>
          </a:p>
          <a:p>
            <a:pPr marL="0" indent="0">
              <a:buFont typeface="Wingdings" panose="05000000000000000000" pitchFamily="2" charset="2"/>
              <a:buNone/>
              <a:defRPr/>
            </a:pPr>
            <a:r>
              <a:rPr lang="en-US" altLang="en-US" sz="1000" dirty="0" smtClean="0">
                <a:ea typeface="+mn-ea"/>
              </a:rPr>
              <a:t>*Source: Hepatitis B Foundation</a:t>
            </a:r>
          </a:p>
          <a:p>
            <a:pPr>
              <a:defRPr/>
            </a:pPr>
            <a:endParaRPr lang="en-US" dirty="0">
              <a:ea typeface="+mn-ea"/>
            </a:endParaRPr>
          </a:p>
        </p:txBody>
      </p:sp>
      <p:pic>
        <p:nvPicPr>
          <p:cNvPr id="2" name="Picture 1" title="Incidence of acute hepatitis B by ye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429000"/>
            <a:ext cx="3362624" cy="2134999"/>
          </a:xfrm>
          <a:prstGeom prst="rect">
            <a:avLst/>
          </a:prstGeom>
          <a:ln>
            <a:solidFill>
              <a:schemeClr val="tx1"/>
            </a:solidFill>
          </a:ln>
        </p:spPr>
      </p:pic>
      <p:sp>
        <p:nvSpPr>
          <p:cNvPr id="5" name="TextBox 4"/>
          <p:cNvSpPr txBox="1"/>
          <p:nvPr/>
        </p:nvSpPr>
        <p:spPr>
          <a:xfrm>
            <a:off x="5181600" y="5563998"/>
            <a:ext cx="3667424" cy="338554"/>
          </a:xfrm>
          <a:prstGeom prst="rect">
            <a:avLst/>
          </a:prstGeom>
          <a:noFill/>
        </p:spPr>
        <p:txBody>
          <a:bodyPr wrap="square" rtlCol="0">
            <a:spAutoFit/>
          </a:bodyPr>
          <a:lstStyle/>
          <a:p>
            <a:r>
              <a:rPr lang="en-US" sz="800" dirty="0" smtClean="0"/>
              <a:t>Reported cases of hepatitis B in the U.S. have generally declined  from 1980 to 2014. Source: CDC </a:t>
            </a:r>
            <a:endParaRPr lang="en-US" sz="800" dirty="0"/>
          </a:p>
        </p:txBody>
      </p:sp>
      <p:sp>
        <p:nvSpPr>
          <p:cNvPr id="4" name="Title 3"/>
          <p:cNvSpPr>
            <a:spLocks noGrp="1"/>
          </p:cNvSpPr>
          <p:nvPr>
            <p:ph type="title"/>
          </p:nvPr>
        </p:nvSpPr>
        <p:spPr/>
        <p:txBody>
          <a:bodyPr/>
          <a:lstStyle/>
          <a:p>
            <a:r>
              <a:rPr lang="en-US" dirty="0" err="1" smtClean="0"/>
              <a:t>Bloodborne</a:t>
            </a:r>
            <a:r>
              <a:rPr lang="en-US" dirty="0" smtClean="0"/>
              <a:t> Pathogens</a:t>
            </a:r>
            <a:endParaRPr lang="en-US" dirty="0"/>
          </a:p>
        </p:txBody>
      </p:sp>
    </p:spTree>
    <p:extLst>
      <p:ext uri="{BB962C8B-B14F-4D97-AF65-F5344CB8AC3E}">
        <p14:creationId xmlns:p14="http://schemas.microsoft.com/office/powerpoint/2010/main" val="1527770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914400" y="1295400"/>
            <a:ext cx="7239000" cy="3990975"/>
          </a:xfrm>
        </p:spPr>
        <p:txBody>
          <a:bodyPr/>
          <a:lstStyle/>
          <a:p>
            <a:r>
              <a:rPr lang="en-US" altLang="en-US" sz="2800" dirty="0" smtClean="0"/>
              <a:t>Hepatitis C (HCV)</a:t>
            </a:r>
          </a:p>
          <a:p>
            <a:pPr lvl="1"/>
            <a:r>
              <a:rPr lang="en-US" altLang="en-US" sz="2400" dirty="0" smtClean="0"/>
              <a:t>Hepatitis C is the most common chronic </a:t>
            </a:r>
            <a:r>
              <a:rPr lang="en-US" altLang="en-US" sz="2400" dirty="0" err="1" smtClean="0"/>
              <a:t>bloodborne</a:t>
            </a:r>
            <a:r>
              <a:rPr lang="en-US" altLang="en-US" sz="2400" dirty="0" smtClean="0"/>
              <a:t> infection in the U.S.</a:t>
            </a:r>
            <a:endParaRPr lang="en-US" altLang="en-US" sz="2400" dirty="0"/>
          </a:p>
          <a:p>
            <a:pPr lvl="1"/>
            <a:r>
              <a:rPr lang="en-US" altLang="en-US" sz="2400" dirty="0" smtClean="0"/>
              <a:t>Symptoms include:  jaundice, fatigue, abdominal pain, loss of appetite, intermittent nausea, vomiting</a:t>
            </a:r>
            <a:endParaRPr lang="en-US" altLang="en-US" sz="2400" dirty="0"/>
          </a:p>
          <a:p>
            <a:pPr lvl="1"/>
            <a:r>
              <a:rPr lang="en-US" altLang="en-US" sz="2400" dirty="0" smtClean="0"/>
              <a:t>May lead to chronic liver disease and death</a:t>
            </a:r>
          </a:p>
          <a:p>
            <a:endParaRPr lang="en-US" altLang="en-US" dirty="0" smtClean="0"/>
          </a:p>
        </p:txBody>
      </p:sp>
      <p:sp>
        <p:nvSpPr>
          <p:cNvPr id="23557" name="TextBox 1" title="Bloodborne Pathogens"/>
          <p:cNvSpPr txBox="1">
            <a:spLocks noChangeArrowheads="1"/>
          </p:cNvSpPr>
          <p:nvPr/>
        </p:nvSpPr>
        <p:spPr bwMode="auto">
          <a:xfrm>
            <a:off x="2847975" y="6096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573C"/>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6" name="Title 1"/>
          <p:cNvSpPr>
            <a:spLocks noGrp="1"/>
          </p:cNvSpPr>
          <p:nvPr>
            <p:ph type="title"/>
          </p:nvPr>
        </p:nvSpPr>
        <p:spPr>
          <a:xfrm>
            <a:off x="457200" y="152400"/>
            <a:ext cx="8229600" cy="762000"/>
          </a:xfrm>
        </p:spPr>
        <p:txBody>
          <a:bodyPr/>
          <a:lstStyle/>
          <a:p>
            <a:pPr algn="ctr"/>
            <a:r>
              <a:rPr lang="en-US" altLang="en-US" b="1" dirty="0" err="1" smtClean="0"/>
              <a:t>Bloodborne</a:t>
            </a:r>
            <a:r>
              <a:rPr lang="en-US" altLang="en-US" b="1" dirty="0" smtClean="0"/>
              <a:t> Pathogens</a:t>
            </a:r>
          </a:p>
        </p:txBody>
      </p:sp>
    </p:spTree>
    <p:extLst>
      <p:ext uri="{BB962C8B-B14F-4D97-AF65-F5344CB8AC3E}">
        <p14:creationId xmlns:p14="http://schemas.microsoft.com/office/powerpoint/2010/main" val="612728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686800" cy="1143000"/>
          </a:xfrm>
        </p:spPr>
        <p:txBody>
          <a:bodyPr/>
          <a:lstStyle/>
          <a:p>
            <a:pPr algn="ctr"/>
            <a:r>
              <a:rPr lang="en-US" altLang="en-US" b="1" dirty="0" err="1" smtClean="0"/>
              <a:t>Bloodborne</a:t>
            </a:r>
            <a:r>
              <a:rPr lang="en-US" altLang="en-US" b="1" dirty="0" smtClean="0"/>
              <a:t> Pathogens</a:t>
            </a:r>
          </a:p>
        </p:txBody>
      </p:sp>
      <p:sp>
        <p:nvSpPr>
          <p:cNvPr id="21507" name="Content Placeholder 2"/>
          <p:cNvSpPr>
            <a:spLocks noGrp="1"/>
          </p:cNvSpPr>
          <p:nvPr>
            <p:ph idx="1"/>
          </p:nvPr>
        </p:nvSpPr>
        <p:spPr>
          <a:xfrm>
            <a:off x="685800" y="1175272"/>
            <a:ext cx="7772400" cy="3024249"/>
          </a:xfrm>
        </p:spPr>
        <p:txBody>
          <a:bodyPr/>
          <a:lstStyle/>
          <a:p>
            <a:r>
              <a:rPr lang="en-US" altLang="en-US" sz="2800" dirty="0" smtClean="0"/>
              <a:t>Human Immunodeficiency Virus (HIV)</a:t>
            </a:r>
          </a:p>
          <a:p>
            <a:pPr lvl="1"/>
            <a:r>
              <a:rPr lang="en-US" altLang="en-US" sz="2400" dirty="0" smtClean="0"/>
              <a:t>HIV is the virus that leads to AIDS</a:t>
            </a:r>
          </a:p>
          <a:p>
            <a:pPr lvl="1"/>
            <a:r>
              <a:rPr lang="en-US" altLang="en-US" sz="2400" dirty="0" smtClean="0"/>
              <a:t>HIV affects the body’s immune system</a:t>
            </a:r>
          </a:p>
          <a:p>
            <a:pPr lvl="1"/>
            <a:r>
              <a:rPr lang="en-US" altLang="en-US" sz="2400" dirty="0" smtClean="0"/>
              <a:t>HIV does not survive well outside the body</a:t>
            </a:r>
          </a:p>
          <a:p>
            <a:pPr lvl="1"/>
            <a:r>
              <a:rPr lang="en-US" altLang="en-US" sz="2400" dirty="0" smtClean="0"/>
              <a:t>Estimated &gt;1.1 million people living with HIV</a:t>
            </a:r>
          </a:p>
          <a:p>
            <a:pPr lvl="1"/>
            <a:r>
              <a:rPr lang="en-US" altLang="en-US" sz="2400" dirty="0" smtClean="0"/>
              <a:t>Infected for life</a:t>
            </a:r>
          </a:p>
          <a:p>
            <a:pPr lvl="1">
              <a:buFont typeface="Wingdings" panose="05000000000000000000" pitchFamily="2" charset="2"/>
              <a:buNone/>
            </a:pPr>
            <a:endParaRPr lang="en-US" altLang="en-US" dirty="0" smtClean="0"/>
          </a:p>
        </p:txBody>
      </p:sp>
      <p:pic>
        <p:nvPicPr>
          <p:cNvPr id="2" name="Picture 1" title="HIV"/>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3206749" cy="2405062"/>
          </a:xfrm>
          <a:prstGeom prst="rect">
            <a:avLst/>
          </a:prstGeom>
        </p:spPr>
      </p:pic>
      <p:sp>
        <p:nvSpPr>
          <p:cNvPr id="5" name="TextBox 4"/>
          <p:cNvSpPr txBox="1"/>
          <p:nvPr/>
        </p:nvSpPr>
        <p:spPr>
          <a:xfrm>
            <a:off x="4548809" y="5834062"/>
            <a:ext cx="3387171" cy="338554"/>
          </a:xfrm>
          <a:prstGeom prst="rect">
            <a:avLst/>
          </a:prstGeom>
          <a:noFill/>
        </p:spPr>
        <p:txBody>
          <a:bodyPr wrap="square" rtlCol="0">
            <a:spAutoFit/>
          </a:bodyPr>
          <a:lstStyle/>
          <a:p>
            <a:r>
              <a:rPr lang="en-US" sz="800" dirty="0" smtClean="0"/>
              <a:t>Single, red-colored H9-T cell infected by numerous mustard-colored HIV particles which are attached to the cell’s surface membrane. Source: NIAID.</a:t>
            </a:r>
            <a:endParaRPr lang="en-US" sz="800" dirty="0"/>
          </a:p>
        </p:txBody>
      </p:sp>
    </p:spTree>
    <p:extLst>
      <p:ext uri="{BB962C8B-B14F-4D97-AF65-F5344CB8AC3E}">
        <p14:creationId xmlns:p14="http://schemas.microsoft.com/office/powerpoint/2010/main" val="126522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Bloodborne</a:t>
            </a:r>
            <a:r>
              <a:rPr lang="en-US" dirty="0" smtClean="0"/>
              <a:t> Pathogens</a:t>
            </a:r>
            <a:endParaRPr lang="en-US" dirty="0"/>
          </a:p>
        </p:txBody>
      </p:sp>
      <p:sp>
        <p:nvSpPr>
          <p:cNvPr id="3" name="Content Placeholder 2"/>
          <p:cNvSpPr>
            <a:spLocks noGrp="1"/>
          </p:cNvSpPr>
          <p:nvPr>
            <p:ph idx="1"/>
          </p:nvPr>
        </p:nvSpPr>
        <p:spPr>
          <a:xfrm>
            <a:off x="914400" y="1107868"/>
            <a:ext cx="7315200" cy="2436421"/>
          </a:xfrm>
        </p:spPr>
        <p:txBody>
          <a:bodyPr/>
          <a:lstStyle/>
          <a:p>
            <a:r>
              <a:rPr lang="en-US" sz="2800" dirty="0" smtClean="0"/>
              <a:t>Other </a:t>
            </a:r>
            <a:r>
              <a:rPr lang="en-US" sz="2800" dirty="0" err="1" smtClean="0"/>
              <a:t>bloodborne</a:t>
            </a:r>
            <a:r>
              <a:rPr lang="en-US" sz="2800" dirty="0" smtClean="0"/>
              <a:t> diseases</a:t>
            </a:r>
          </a:p>
          <a:p>
            <a:pPr lvl="1"/>
            <a:r>
              <a:rPr lang="en-US" sz="2400" dirty="0" smtClean="0"/>
              <a:t>Caused by viruses or bacteria</a:t>
            </a:r>
          </a:p>
          <a:p>
            <a:pPr lvl="1"/>
            <a:r>
              <a:rPr lang="en-US" sz="2400" dirty="0" smtClean="0"/>
              <a:t>Circulate in blood at some phase; capable of being transmitted </a:t>
            </a:r>
          </a:p>
          <a:p>
            <a:pPr lvl="1"/>
            <a:r>
              <a:rPr lang="en-US" sz="2400" dirty="0" smtClean="0"/>
              <a:t>Most are rare in the U.S.</a:t>
            </a:r>
            <a:endParaRPr lang="en-US" sz="2400" dirty="0"/>
          </a:p>
        </p:txBody>
      </p:sp>
      <p:pic>
        <p:nvPicPr>
          <p:cNvPr id="4" name="Picture 3" title="Zik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95107"/>
            <a:ext cx="1905000" cy="1905000"/>
          </a:xfrm>
          <a:prstGeom prst="rect">
            <a:avLst/>
          </a:prstGeom>
          <a:ln>
            <a:solidFill>
              <a:schemeClr val="tx1"/>
            </a:solidFill>
          </a:ln>
        </p:spPr>
      </p:pic>
      <p:sp>
        <p:nvSpPr>
          <p:cNvPr id="5" name="TextBox 4"/>
          <p:cNvSpPr txBox="1"/>
          <p:nvPr/>
        </p:nvSpPr>
        <p:spPr>
          <a:xfrm>
            <a:off x="647700" y="5833754"/>
            <a:ext cx="2133600" cy="215444"/>
          </a:xfrm>
          <a:prstGeom prst="rect">
            <a:avLst/>
          </a:prstGeom>
          <a:noFill/>
        </p:spPr>
        <p:txBody>
          <a:bodyPr wrap="square" rtlCol="0">
            <a:spAutoFit/>
          </a:bodyPr>
          <a:lstStyle/>
          <a:p>
            <a:r>
              <a:rPr lang="en-US" sz="800" dirty="0" smtClean="0"/>
              <a:t>Source: CDC / </a:t>
            </a:r>
            <a:r>
              <a:rPr lang="en-US" sz="800" dirty="0" err="1" smtClean="0"/>
              <a:t>C.Goldsmith</a:t>
            </a:r>
            <a:endParaRPr lang="en-US" sz="800" dirty="0"/>
          </a:p>
        </p:txBody>
      </p:sp>
      <p:sp>
        <p:nvSpPr>
          <p:cNvPr id="6" name="TextBox 5"/>
          <p:cNvSpPr txBox="1"/>
          <p:nvPr/>
        </p:nvSpPr>
        <p:spPr>
          <a:xfrm>
            <a:off x="2743695" y="4201105"/>
            <a:ext cx="3086100" cy="1077218"/>
          </a:xfrm>
          <a:prstGeom prst="rect">
            <a:avLst/>
          </a:prstGeom>
          <a:noFill/>
        </p:spPr>
        <p:txBody>
          <a:bodyPr wrap="square" rtlCol="0">
            <a:spAutoFit/>
          </a:bodyPr>
          <a:lstStyle/>
          <a:p>
            <a:r>
              <a:rPr lang="en-US" sz="1600" dirty="0" err="1" smtClean="0">
                <a:latin typeface="Tahoma" panose="020B0604030504040204" pitchFamily="34" charset="0"/>
                <a:ea typeface="Tahoma" panose="020B0604030504040204" pitchFamily="34" charset="0"/>
                <a:cs typeface="Tahoma" panose="020B0604030504040204" pitchFamily="34" charset="0"/>
              </a:rPr>
              <a:t>Zika</a:t>
            </a:r>
            <a:r>
              <a:rPr lang="en-US" sz="1600" dirty="0" smtClean="0">
                <a:latin typeface="Tahoma" panose="020B0604030504040204" pitchFamily="34" charset="0"/>
                <a:ea typeface="Tahoma" panose="020B0604030504040204" pitchFamily="34" charset="0"/>
                <a:cs typeface="Tahoma" panose="020B0604030504040204" pitchFamily="34" charset="0"/>
              </a:rPr>
              <a:t> Virus (left) and Ebola Virus (right) can be spread to workers through contaminated blood or infectious body fluids.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title="Ebola Vir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321" y="3826617"/>
            <a:ext cx="2538251" cy="1973490"/>
          </a:xfrm>
          <a:prstGeom prst="rect">
            <a:avLst/>
          </a:prstGeom>
          <a:ln>
            <a:solidFill>
              <a:schemeClr val="tx1"/>
            </a:solidFill>
          </a:ln>
        </p:spPr>
      </p:pic>
      <p:sp>
        <p:nvSpPr>
          <p:cNvPr id="8" name="TextBox 7"/>
          <p:cNvSpPr txBox="1"/>
          <p:nvPr/>
        </p:nvSpPr>
        <p:spPr>
          <a:xfrm>
            <a:off x="6429498" y="5793180"/>
            <a:ext cx="2133600" cy="215444"/>
          </a:xfrm>
          <a:prstGeom prst="rect">
            <a:avLst/>
          </a:prstGeom>
          <a:noFill/>
        </p:spPr>
        <p:txBody>
          <a:bodyPr wrap="square" rtlCol="0">
            <a:spAutoFit/>
          </a:bodyPr>
          <a:lstStyle/>
          <a:p>
            <a:pPr algn="r"/>
            <a:r>
              <a:rPr lang="en-US" sz="800" dirty="0" smtClean="0"/>
              <a:t>Source: CDC / F. Murphy</a:t>
            </a:r>
            <a:endParaRPr lang="en-US" sz="800" dirty="0"/>
          </a:p>
        </p:txBody>
      </p:sp>
    </p:spTree>
    <p:extLst>
      <p:ext uri="{BB962C8B-B14F-4D97-AF65-F5344CB8AC3E}">
        <p14:creationId xmlns:p14="http://schemas.microsoft.com/office/powerpoint/2010/main" val="2336767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Bloodborne</a:t>
            </a:r>
            <a:r>
              <a:rPr lang="en-US" dirty="0" smtClean="0"/>
              <a:t> Pathogens</a:t>
            </a:r>
            <a:endParaRPr lang="en-US" dirty="0"/>
          </a:p>
        </p:txBody>
      </p:sp>
      <p:sp>
        <p:nvSpPr>
          <p:cNvPr id="3" name="Content Placeholder 2"/>
          <p:cNvSpPr>
            <a:spLocks noGrp="1"/>
          </p:cNvSpPr>
          <p:nvPr>
            <p:ph idx="1"/>
          </p:nvPr>
        </p:nvSpPr>
        <p:spPr>
          <a:xfrm>
            <a:off x="762000" y="1181099"/>
            <a:ext cx="3810000" cy="4495801"/>
          </a:xfrm>
        </p:spPr>
        <p:txBody>
          <a:bodyPr/>
          <a:lstStyle/>
          <a:p>
            <a:r>
              <a:rPr lang="en-US" sz="2800" dirty="0" smtClean="0"/>
              <a:t>Examples</a:t>
            </a:r>
          </a:p>
          <a:p>
            <a:pPr lvl="1"/>
            <a:r>
              <a:rPr lang="en-US" sz="2400" dirty="0" smtClean="0"/>
              <a:t>Hepatitis D (HDV)</a:t>
            </a:r>
          </a:p>
          <a:p>
            <a:pPr lvl="1"/>
            <a:r>
              <a:rPr lang="en-US" sz="2400" dirty="0" smtClean="0"/>
              <a:t>Syphilis</a:t>
            </a:r>
          </a:p>
          <a:p>
            <a:pPr lvl="1"/>
            <a:r>
              <a:rPr lang="en-US" sz="2400" dirty="0" smtClean="0"/>
              <a:t>Malaria</a:t>
            </a:r>
          </a:p>
          <a:p>
            <a:pPr lvl="1"/>
            <a:r>
              <a:rPr lang="en-US" sz="2400" dirty="0" err="1" smtClean="0"/>
              <a:t>Babesiosis</a:t>
            </a:r>
            <a:endParaRPr lang="en-US" sz="2400" dirty="0" smtClean="0"/>
          </a:p>
          <a:p>
            <a:pPr lvl="1"/>
            <a:r>
              <a:rPr lang="en-US" sz="2400" dirty="0" smtClean="0"/>
              <a:t>Brucellosis</a:t>
            </a:r>
          </a:p>
          <a:p>
            <a:pPr lvl="1"/>
            <a:r>
              <a:rPr lang="en-US" sz="2400" dirty="0" smtClean="0"/>
              <a:t>Leptospirosis</a:t>
            </a:r>
          </a:p>
          <a:p>
            <a:pPr lvl="1"/>
            <a:r>
              <a:rPr lang="en-US" sz="2400" dirty="0" err="1" smtClean="0"/>
              <a:t>Arboviral</a:t>
            </a:r>
            <a:r>
              <a:rPr lang="en-US" sz="2400" dirty="0" smtClean="0"/>
              <a:t> Infections</a:t>
            </a:r>
          </a:p>
        </p:txBody>
      </p:sp>
      <p:sp>
        <p:nvSpPr>
          <p:cNvPr id="4" name="Content Placeholder 2"/>
          <p:cNvSpPr txBox="1">
            <a:spLocks/>
          </p:cNvSpPr>
          <p:nvPr/>
        </p:nvSpPr>
        <p:spPr>
          <a:xfrm>
            <a:off x="4343400" y="1676400"/>
            <a:ext cx="4343400" cy="3314700"/>
          </a:xfrm>
          <a:prstGeom prst="rect">
            <a:avLst/>
          </a:prstGeom>
        </p:spPr>
        <p:txBody>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smtClean="0"/>
              <a:t>Relapsing fever</a:t>
            </a:r>
          </a:p>
          <a:p>
            <a:pPr lvl="1"/>
            <a:r>
              <a:rPr lang="en-US" sz="2400" dirty="0" smtClean="0"/>
              <a:t>Creutzfeldt-Jakob Disease</a:t>
            </a:r>
          </a:p>
          <a:p>
            <a:pPr lvl="1"/>
            <a:r>
              <a:rPr lang="en-US" sz="2400" dirty="0" smtClean="0"/>
              <a:t>Human T-</a:t>
            </a:r>
            <a:r>
              <a:rPr lang="en-US" sz="2400" dirty="0" err="1" smtClean="0"/>
              <a:t>Lymphotropic</a:t>
            </a:r>
            <a:r>
              <a:rPr lang="en-US" sz="2400" dirty="0" smtClean="0"/>
              <a:t> Virus Type I</a:t>
            </a:r>
          </a:p>
          <a:p>
            <a:pPr lvl="1"/>
            <a:r>
              <a:rPr lang="en-US" sz="2400" dirty="0" smtClean="0"/>
              <a:t>Viral </a:t>
            </a:r>
            <a:r>
              <a:rPr lang="en-US" sz="2400" dirty="0" err="1" smtClean="0"/>
              <a:t>Hemorrahagic</a:t>
            </a:r>
            <a:r>
              <a:rPr lang="en-US" sz="2400" dirty="0" smtClean="0"/>
              <a:t> Fever</a:t>
            </a:r>
            <a:endParaRPr lang="en-US" sz="2400" dirty="0"/>
          </a:p>
        </p:txBody>
      </p:sp>
    </p:spTree>
    <p:extLst>
      <p:ext uri="{BB962C8B-B14F-4D97-AF65-F5344CB8AC3E}">
        <p14:creationId xmlns:p14="http://schemas.microsoft.com/office/powerpoint/2010/main" val="35700619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3924</TotalTime>
  <Words>6388</Words>
  <Application>Microsoft Office PowerPoint</Application>
  <PresentationFormat>On-screen Show (4:3)</PresentationFormat>
  <Paragraphs>648</Paragraphs>
  <Slides>44</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ＭＳ Ｐゴシック</vt:lpstr>
      <vt:lpstr>ＭＳ Ｐゴシック</vt:lpstr>
      <vt:lpstr>Arial</vt:lpstr>
      <vt:lpstr>Arial Black</vt:lpstr>
      <vt:lpstr>Calibri</vt:lpstr>
      <vt:lpstr>Courier New</vt:lpstr>
      <vt:lpstr>Tahoma</vt:lpstr>
      <vt:lpstr>Times New Roman</vt:lpstr>
      <vt:lpstr>Wingdings</vt:lpstr>
      <vt:lpstr>1_ppt53C6.tmp</vt:lpstr>
      <vt:lpstr>Bloodborne Pathogens    </vt:lpstr>
      <vt:lpstr>Introduction</vt:lpstr>
      <vt:lpstr>Introduction</vt:lpstr>
      <vt:lpstr>Bloodborne Pathogens</vt:lpstr>
      <vt:lpstr>Bloodborne Pathogens</vt:lpstr>
      <vt:lpstr>Bloodborne Pathogens</vt:lpstr>
      <vt:lpstr>Bloodborne Pathogens</vt:lpstr>
      <vt:lpstr>Bloodborne Pathogens</vt:lpstr>
      <vt:lpstr>Bloodborne Pathogens</vt:lpstr>
      <vt:lpstr>Risk of Exposure</vt:lpstr>
      <vt:lpstr>Risk of Exposure</vt:lpstr>
      <vt:lpstr>Risk of Exposure</vt:lpstr>
      <vt:lpstr>Risk of Exposure</vt:lpstr>
      <vt:lpstr>Risk of Exposure</vt:lpstr>
      <vt:lpstr>Exposure Control Plan (ECP)</vt:lpstr>
      <vt:lpstr>Exposure Control Plan (ECP)</vt:lpstr>
      <vt:lpstr>Exposure Control Plan (ECP)</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When Exposure Occurs</vt:lpstr>
      <vt:lpstr>When Exposure Occurs</vt:lpstr>
      <vt:lpstr>When Exposure Occurs</vt:lpstr>
      <vt:lpstr>When Exposure Occurs</vt:lpstr>
      <vt:lpstr>What Questions Do You Have?</vt:lpstr>
      <vt:lpstr>Knowledge Check</vt:lpstr>
      <vt:lpstr>Knowledge Check</vt:lpstr>
      <vt:lpstr>Knowledge Check</vt:lpstr>
      <vt:lpstr>Knowledge Check</vt:lpstr>
      <vt:lpstr>Knowledge Check</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Pathogens Slide Presentation</dc:title>
  <dc:subject>Bloodborne Pathogens</dc:subject>
  <dc:creator>OTIEC Resources Workgroup</dc:creator>
  <cp:lastModifiedBy>Jessica</cp:lastModifiedBy>
  <cp:revision>253</cp:revision>
  <cp:lastPrinted>2016-08-07T22:11:00Z</cp:lastPrinted>
  <dcterms:created xsi:type="dcterms:W3CDTF">2009-02-10T20:09:14Z</dcterms:created>
  <dcterms:modified xsi:type="dcterms:W3CDTF">2019-07-30T21:01:48Z</dcterms:modified>
  <cp:category>General Industry Outreach Training</cp:category>
</cp:coreProperties>
</file>